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3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9.xml" ContentType="application/vnd.openxmlformats-officedocument.presentationml.notesSlide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27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1" r:id="rId1"/>
  </p:sldMasterIdLst>
  <p:notesMasterIdLst>
    <p:notesMasterId r:id="rId38"/>
  </p:notesMasterIdLst>
  <p:handoutMasterIdLst>
    <p:handoutMasterId r:id="rId39"/>
  </p:handoutMasterIdLst>
  <p:sldIdLst>
    <p:sldId id="360" r:id="rId2"/>
    <p:sldId id="295" r:id="rId3"/>
    <p:sldId id="298" r:id="rId4"/>
    <p:sldId id="354" r:id="rId5"/>
    <p:sldId id="393" r:id="rId6"/>
    <p:sldId id="260" r:id="rId7"/>
    <p:sldId id="262" r:id="rId8"/>
    <p:sldId id="267" r:id="rId9"/>
    <p:sldId id="266" r:id="rId10"/>
    <p:sldId id="261" r:id="rId11"/>
    <p:sldId id="338" r:id="rId12"/>
    <p:sldId id="277" r:id="rId13"/>
    <p:sldId id="279" r:id="rId14"/>
    <p:sldId id="410" r:id="rId15"/>
    <p:sldId id="394" r:id="rId16"/>
    <p:sldId id="395" r:id="rId17"/>
    <p:sldId id="396" r:id="rId18"/>
    <p:sldId id="340" r:id="rId19"/>
    <p:sldId id="415" r:id="rId20"/>
    <p:sldId id="398" r:id="rId21"/>
    <p:sldId id="399" r:id="rId22"/>
    <p:sldId id="400" r:id="rId23"/>
    <p:sldId id="402" r:id="rId24"/>
    <p:sldId id="413" r:id="rId25"/>
    <p:sldId id="414" r:id="rId26"/>
    <p:sldId id="311" r:id="rId27"/>
    <p:sldId id="411" r:id="rId28"/>
    <p:sldId id="403" r:id="rId29"/>
    <p:sldId id="406" r:id="rId30"/>
    <p:sldId id="407" r:id="rId31"/>
    <p:sldId id="404" r:id="rId32"/>
    <p:sldId id="405" r:id="rId33"/>
    <p:sldId id="408" r:id="rId34"/>
    <p:sldId id="409" r:id="rId35"/>
    <p:sldId id="380" r:id="rId36"/>
    <p:sldId id="412" r:id="rId37"/>
  </p:sldIdLst>
  <p:sldSz cx="12192000" cy="6858000"/>
  <p:notesSz cx="7010400" cy="92360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FFC000"/>
    <a:srgbClr val="F58509"/>
    <a:srgbClr val="1770B9"/>
    <a:srgbClr val="1464BC"/>
    <a:srgbClr val="1499E8"/>
    <a:srgbClr val="333399"/>
    <a:srgbClr val="64BCF2"/>
    <a:srgbClr val="FFFFFF"/>
    <a:srgbClr val="5959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9918" autoAdjust="0"/>
    <p:restoredTop sz="89862" autoAdjust="0"/>
  </p:normalViewPr>
  <p:slideViewPr>
    <p:cSldViewPr snapToObjects="1">
      <p:cViewPr varScale="1">
        <p:scale>
          <a:sx n="96" d="100"/>
          <a:sy n="96" d="100"/>
        </p:scale>
        <p:origin x="342" y="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>
        <p:scale>
          <a:sx n="75" d="100"/>
          <a:sy n="75" d="100"/>
        </p:scale>
        <p:origin x="-1290" y="504"/>
      </p:cViewPr>
      <p:guideLst>
        <p:guide orient="horz" pos="2908"/>
        <p:guide pos="2208"/>
      </p:guideLst>
    </p:cSldViewPr>
  </p:notesViewPr>
  <p:gridSpacing cx="38405" cy="38405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red Heider" userId="6917b15e-390c-461a-b863-30cd8febd79a" providerId="ADAL" clId="{CFDD2E72-8F65-49C3-AE85-5308A6FFDB6E}"/>
    <pc:docChg chg="undo custSel modSld">
      <pc:chgData name="Fred Heider" userId="6917b15e-390c-461a-b863-30cd8febd79a" providerId="ADAL" clId="{CFDD2E72-8F65-49C3-AE85-5308A6FFDB6E}" dt="2026-10-19T19:02:19.283" v="372" actId="14100"/>
      <pc:docMkLst>
        <pc:docMk/>
      </pc:docMkLst>
      <pc:sldChg chg="modSp mod">
        <pc:chgData name="Fred Heider" userId="6917b15e-390c-461a-b863-30cd8febd79a" providerId="ADAL" clId="{CFDD2E72-8F65-49C3-AE85-5308A6FFDB6E}" dt="2026-10-12T20:53:59.496" v="354" actId="6549"/>
        <pc:sldMkLst>
          <pc:docMk/>
          <pc:sldMk cId="0" sldId="298"/>
        </pc:sldMkLst>
        <pc:spChg chg="mod">
          <ac:chgData name="Fred Heider" userId="6917b15e-390c-461a-b863-30cd8febd79a" providerId="ADAL" clId="{CFDD2E72-8F65-49C3-AE85-5308A6FFDB6E}" dt="2026-10-12T20:53:59.496" v="354" actId="6549"/>
          <ac:spMkLst>
            <pc:docMk/>
            <pc:sldMk cId="0" sldId="298"/>
            <ac:spMk id="2" creationId="{E8A27C3D-DC89-4151-6916-716D90D84B59}"/>
          </ac:spMkLst>
        </pc:spChg>
      </pc:sldChg>
      <pc:sldChg chg="modSp mod">
        <pc:chgData name="Fred Heider" userId="6917b15e-390c-461a-b863-30cd8febd79a" providerId="ADAL" clId="{CFDD2E72-8F65-49C3-AE85-5308A6FFDB6E}" dt="2026-10-02T21:22:50.076" v="206" actId="20577"/>
        <pc:sldMkLst>
          <pc:docMk/>
          <pc:sldMk cId="2840599389" sldId="311"/>
        </pc:sldMkLst>
        <pc:graphicFrameChg chg="modGraphic">
          <ac:chgData name="Fred Heider" userId="6917b15e-390c-461a-b863-30cd8febd79a" providerId="ADAL" clId="{CFDD2E72-8F65-49C3-AE85-5308A6FFDB6E}" dt="2026-10-02T21:22:50.076" v="206" actId="20577"/>
          <ac:graphicFrameMkLst>
            <pc:docMk/>
            <pc:sldMk cId="2840599389" sldId="311"/>
            <ac:graphicFrameMk id="2" creationId="{11DC9BF1-EA88-BB8E-47C3-ADC57B4193DF}"/>
          </ac:graphicFrameMkLst>
        </pc:graphicFrameChg>
      </pc:sldChg>
      <pc:sldChg chg="modSp mod">
        <pc:chgData name="Fred Heider" userId="6917b15e-390c-461a-b863-30cd8febd79a" providerId="ADAL" clId="{CFDD2E72-8F65-49C3-AE85-5308A6FFDB6E}" dt="2026-10-02T20:48:14.853" v="80" actId="2711"/>
        <pc:sldMkLst>
          <pc:docMk/>
          <pc:sldMk cId="4200190664" sldId="340"/>
        </pc:sldMkLst>
        <pc:graphicFrameChg chg="mod">
          <ac:chgData name="Fred Heider" userId="6917b15e-390c-461a-b863-30cd8febd79a" providerId="ADAL" clId="{CFDD2E72-8F65-49C3-AE85-5308A6FFDB6E}" dt="2026-10-02T20:48:14.853" v="80" actId="2711"/>
          <ac:graphicFrameMkLst>
            <pc:docMk/>
            <pc:sldMk cId="4200190664" sldId="340"/>
            <ac:graphicFrameMk id="4" creationId="{00000000-0008-0000-0000-000002000000}"/>
          </ac:graphicFrameMkLst>
        </pc:graphicFrameChg>
      </pc:sldChg>
      <pc:sldChg chg="modSp mod">
        <pc:chgData name="Fred Heider" userId="6917b15e-390c-461a-b863-30cd8febd79a" providerId="ADAL" clId="{CFDD2E72-8F65-49C3-AE85-5308A6FFDB6E}" dt="2026-10-02T14:32:43.100" v="8" actId="1076"/>
        <pc:sldMkLst>
          <pc:docMk/>
          <pc:sldMk cId="1381994346" sldId="360"/>
        </pc:sldMkLst>
        <pc:picChg chg="mod">
          <ac:chgData name="Fred Heider" userId="6917b15e-390c-461a-b863-30cd8febd79a" providerId="ADAL" clId="{CFDD2E72-8F65-49C3-AE85-5308A6FFDB6E}" dt="2026-10-02T14:32:28.017" v="4" actId="14100"/>
          <ac:picMkLst>
            <pc:docMk/>
            <pc:sldMk cId="1381994346" sldId="360"/>
            <ac:picMk id="2" creationId="{721671ED-86B9-D2AB-09D5-6AA7074C7955}"/>
          </ac:picMkLst>
        </pc:picChg>
        <pc:picChg chg="mod">
          <ac:chgData name="Fred Heider" userId="6917b15e-390c-461a-b863-30cd8febd79a" providerId="ADAL" clId="{CFDD2E72-8F65-49C3-AE85-5308A6FFDB6E}" dt="2026-10-02T14:32:39.812" v="7" actId="1076"/>
          <ac:picMkLst>
            <pc:docMk/>
            <pc:sldMk cId="1381994346" sldId="360"/>
            <ac:picMk id="6" creationId="{A37DFDB8-E153-E679-58ED-5649ACE1244E}"/>
          </ac:picMkLst>
        </pc:picChg>
        <pc:picChg chg="mod">
          <ac:chgData name="Fred Heider" userId="6917b15e-390c-461a-b863-30cd8febd79a" providerId="ADAL" clId="{CFDD2E72-8F65-49C3-AE85-5308A6FFDB6E}" dt="2026-10-02T14:32:43.100" v="8" actId="1076"/>
          <ac:picMkLst>
            <pc:docMk/>
            <pc:sldMk cId="1381994346" sldId="360"/>
            <ac:picMk id="8" creationId="{78719E6A-1AB0-FFB2-92F0-92293BB1B722}"/>
          </ac:picMkLst>
        </pc:picChg>
      </pc:sldChg>
      <pc:sldChg chg="addSp delSp modSp mod delAnim">
        <pc:chgData name="Fred Heider" userId="6917b15e-390c-461a-b863-30cd8febd79a" providerId="ADAL" clId="{CFDD2E72-8F65-49C3-AE85-5308A6FFDB6E}" dt="2026-10-19T19:01:48.188" v="367" actId="14100"/>
        <pc:sldMkLst>
          <pc:docMk/>
          <pc:sldMk cId="2246857400" sldId="400"/>
        </pc:sldMkLst>
        <pc:spChg chg="del mod">
          <ac:chgData name="Fred Heider" userId="6917b15e-390c-461a-b863-30cd8febd79a" providerId="ADAL" clId="{CFDD2E72-8F65-49C3-AE85-5308A6FFDB6E}" dt="2026-10-19T19:01:32.468" v="363" actId="478"/>
          <ac:spMkLst>
            <pc:docMk/>
            <pc:sldMk cId="2246857400" sldId="400"/>
            <ac:spMk id="6" creationId="{188EE8C4-005A-BC20-89E5-8342B992E972}"/>
          </ac:spMkLst>
        </pc:spChg>
        <pc:spChg chg="del mod">
          <ac:chgData name="Fred Heider" userId="6917b15e-390c-461a-b863-30cd8febd79a" providerId="ADAL" clId="{CFDD2E72-8F65-49C3-AE85-5308A6FFDB6E}" dt="2026-10-19T19:01:31.169" v="362" actId="478"/>
          <ac:spMkLst>
            <pc:docMk/>
            <pc:sldMk cId="2246857400" sldId="400"/>
            <ac:spMk id="7" creationId="{61337969-4E29-CDD9-FAF2-941A5A44F9C3}"/>
          </ac:spMkLst>
        </pc:spChg>
        <pc:graphicFrameChg chg="add mod">
          <ac:chgData name="Fred Heider" userId="6917b15e-390c-461a-b863-30cd8febd79a" providerId="ADAL" clId="{CFDD2E72-8F65-49C3-AE85-5308A6FFDB6E}" dt="2026-10-19T19:01:48.188" v="367" actId="14100"/>
          <ac:graphicFrameMkLst>
            <pc:docMk/>
            <pc:sldMk cId="2246857400" sldId="400"/>
            <ac:graphicFrameMk id="2" creationId="{14D3F8D0-0A0A-E58C-8D69-E459CCFB63BB}"/>
          </ac:graphicFrameMkLst>
        </pc:graphicFrameChg>
        <pc:picChg chg="del mod modCrop">
          <ac:chgData name="Fred Heider" userId="6917b15e-390c-461a-b863-30cd8febd79a" providerId="ADAL" clId="{CFDD2E72-8F65-49C3-AE85-5308A6FFDB6E}" dt="2026-10-19T19:01:33.264" v="364" actId="478"/>
          <ac:picMkLst>
            <pc:docMk/>
            <pc:sldMk cId="2246857400" sldId="400"/>
            <ac:picMk id="11" creationId="{6EFAD29F-76AC-97EF-1347-FDACBCADDFD5}"/>
          </ac:picMkLst>
        </pc:picChg>
      </pc:sldChg>
      <pc:sldChg chg="addSp delSp modSp mod">
        <pc:chgData name="Fred Heider" userId="6917b15e-390c-461a-b863-30cd8febd79a" providerId="ADAL" clId="{CFDD2E72-8F65-49C3-AE85-5308A6FFDB6E}" dt="2026-10-02T21:08:26.136" v="100" actId="207"/>
        <pc:sldMkLst>
          <pc:docMk/>
          <pc:sldMk cId="575369584" sldId="402"/>
        </pc:sldMkLst>
        <pc:spChg chg="mod">
          <ac:chgData name="Fred Heider" userId="6917b15e-390c-461a-b863-30cd8febd79a" providerId="ADAL" clId="{CFDD2E72-8F65-49C3-AE85-5308A6FFDB6E}" dt="2026-10-02T21:08:26.136" v="100" actId="207"/>
          <ac:spMkLst>
            <pc:docMk/>
            <pc:sldMk cId="575369584" sldId="402"/>
            <ac:spMk id="3" creationId="{56D0DCBC-BE62-A565-D3C1-FA0CE818C439}"/>
          </ac:spMkLst>
        </pc:spChg>
        <pc:picChg chg="add mod">
          <ac:chgData name="Fred Heider" userId="6917b15e-390c-461a-b863-30cd8febd79a" providerId="ADAL" clId="{CFDD2E72-8F65-49C3-AE85-5308A6FFDB6E}" dt="2026-10-02T16:35:13.818" v="32" actId="26606"/>
          <ac:picMkLst>
            <pc:docMk/>
            <pc:sldMk cId="575369584" sldId="402"/>
            <ac:picMk id="6" creationId="{0EB7F156-BFE1-660F-536E-583053586C53}"/>
          </ac:picMkLst>
        </pc:picChg>
      </pc:sldChg>
      <pc:sldChg chg="addSp delSp modSp mod">
        <pc:chgData name="Fred Heider" userId="6917b15e-390c-461a-b863-30cd8febd79a" providerId="ADAL" clId="{CFDD2E72-8F65-49C3-AE85-5308A6FFDB6E}" dt="2026-10-02T21:31:59.336" v="338" actId="1076"/>
        <pc:sldMkLst>
          <pc:docMk/>
          <pc:sldMk cId="2461242835" sldId="405"/>
        </pc:sldMkLst>
        <pc:picChg chg="add mod">
          <ac:chgData name="Fred Heider" userId="6917b15e-390c-461a-b863-30cd8febd79a" providerId="ADAL" clId="{CFDD2E72-8F65-49C3-AE85-5308A6FFDB6E}" dt="2026-10-02T21:31:59.336" v="338" actId="1076"/>
          <ac:picMkLst>
            <pc:docMk/>
            <pc:sldMk cId="2461242835" sldId="405"/>
            <ac:picMk id="7" creationId="{E79AD8CC-3C3F-F3EC-2C34-E3E47D5AB421}"/>
          </ac:picMkLst>
        </pc:picChg>
      </pc:sldChg>
      <pc:sldChg chg="addSp delSp modSp mod">
        <pc:chgData name="Fred Heider" userId="6917b15e-390c-461a-b863-30cd8febd79a" providerId="ADAL" clId="{CFDD2E72-8F65-49C3-AE85-5308A6FFDB6E}" dt="2026-10-02T21:32:42.980" v="344" actId="1076"/>
        <pc:sldMkLst>
          <pc:docMk/>
          <pc:sldMk cId="222221459" sldId="408"/>
        </pc:sldMkLst>
        <pc:picChg chg="add mod">
          <ac:chgData name="Fred Heider" userId="6917b15e-390c-461a-b863-30cd8febd79a" providerId="ADAL" clId="{CFDD2E72-8F65-49C3-AE85-5308A6FFDB6E}" dt="2026-10-02T21:32:42.980" v="344" actId="1076"/>
          <ac:picMkLst>
            <pc:docMk/>
            <pc:sldMk cId="222221459" sldId="408"/>
            <ac:picMk id="6" creationId="{23B32462-F7F2-6428-5D3D-7C0865B3FA1A}"/>
          </ac:picMkLst>
        </pc:picChg>
      </pc:sldChg>
      <pc:sldChg chg="addSp delSp modSp mod">
        <pc:chgData name="Fred Heider" userId="6917b15e-390c-461a-b863-30cd8febd79a" providerId="ADAL" clId="{CFDD2E72-8F65-49C3-AE85-5308A6FFDB6E}" dt="2026-10-12T20:55:25.797" v="361" actId="14100"/>
        <pc:sldMkLst>
          <pc:docMk/>
          <pc:sldMk cId="1902056445" sldId="409"/>
        </pc:sldMkLst>
        <pc:picChg chg="add mod">
          <ac:chgData name="Fred Heider" userId="6917b15e-390c-461a-b863-30cd8febd79a" providerId="ADAL" clId="{CFDD2E72-8F65-49C3-AE85-5308A6FFDB6E}" dt="2026-10-12T20:55:25.797" v="361" actId="14100"/>
          <ac:picMkLst>
            <pc:docMk/>
            <pc:sldMk cId="1902056445" sldId="409"/>
            <ac:picMk id="6" creationId="{74AEECF8-3655-4411-7024-93C4ACA9BD9F}"/>
          </ac:picMkLst>
        </pc:picChg>
      </pc:sldChg>
      <pc:sldChg chg="modSp mod modAnim">
        <pc:chgData name="Fred Heider" userId="6917b15e-390c-461a-b863-30cd8febd79a" providerId="ADAL" clId="{CFDD2E72-8F65-49C3-AE85-5308A6FFDB6E}" dt="2026-10-02T21:26:43.481" v="331" actId="20577"/>
        <pc:sldMkLst>
          <pc:docMk/>
          <pc:sldMk cId="2272122987" sldId="411"/>
        </pc:sldMkLst>
        <pc:graphicFrameChg chg="mod modGraphic">
          <ac:chgData name="Fred Heider" userId="6917b15e-390c-461a-b863-30cd8febd79a" providerId="ADAL" clId="{CFDD2E72-8F65-49C3-AE85-5308A6FFDB6E}" dt="2026-10-02T21:26:43.481" v="331" actId="20577"/>
          <ac:graphicFrameMkLst>
            <pc:docMk/>
            <pc:sldMk cId="2272122987" sldId="411"/>
            <ac:graphicFrameMk id="2" creationId="{2BC24F45-3A02-65A0-4011-5C679A20CB0D}"/>
          </ac:graphicFrameMkLst>
        </pc:graphicFrameChg>
      </pc:sldChg>
      <pc:sldChg chg="modSp mod">
        <pc:chgData name="Fred Heider" userId="6917b15e-390c-461a-b863-30cd8febd79a" providerId="ADAL" clId="{CFDD2E72-8F65-49C3-AE85-5308A6FFDB6E}" dt="2026-10-02T21:35:53.227" v="349" actId="1076"/>
        <pc:sldMkLst>
          <pc:docMk/>
          <pc:sldMk cId="1822195829" sldId="412"/>
        </pc:sldMkLst>
        <pc:spChg chg="mod">
          <ac:chgData name="Fred Heider" userId="6917b15e-390c-461a-b863-30cd8febd79a" providerId="ADAL" clId="{CFDD2E72-8F65-49C3-AE85-5308A6FFDB6E}" dt="2026-10-02T21:35:50" v="348" actId="1076"/>
          <ac:spMkLst>
            <pc:docMk/>
            <pc:sldMk cId="1822195829" sldId="412"/>
            <ac:spMk id="37893" creationId="{00000000-0000-0000-0000-000000000000}"/>
          </ac:spMkLst>
        </pc:spChg>
        <pc:picChg chg="mod">
          <ac:chgData name="Fred Heider" userId="6917b15e-390c-461a-b863-30cd8febd79a" providerId="ADAL" clId="{CFDD2E72-8F65-49C3-AE85-5308A6FFDB6E}" dt="2026-10-02T21:35:53.227" v="349" actId="1076"/>
          <ac:picMkLst>
            <pc:docMk/>
            <pc:sldMk cId="1822195829" sldId="412"/>
            <ac:picMk id="37892" creationId="{00000000-0000-0000-0000-000000000000}"/>
          </ac:picMkLst>
        </pc:picChg>
      </pc:sldChg>
      <pc:sldChg chg="addSp delSp modSp mod delAnim">
        <pc:chgData name="Fred Heider" userId="6917b15e-390c-461a-b863-30cd8febd79a" providerId="ADAL" clId="{CFDD2E72-8F65-49C3-AE85-5308A6FFDB6E}" dt="2026-10-19T19:02:19.283" v="372" actId="14100"/>
        <pc:sldMkLst>
          <pc:docMk/>
          <pc:sldMk cId="2411859567" sldId="413"/>
        </pc:sldMkLst>
        <pc:spChg chg="mod">
          <ac:chgData name="Fred Heider" userId="6917b15e-390c-461a-b863-30cd8febd79a" providerId="ADAL" clId="{CFDD2E72-8F65-49C3-AE85-5308A6FFDB6E}" dt="2026-10-02T21:16:51.052" v="130" actId="207"/>
          <ac:spMkLst>
            <pc:docMk/>
            <pc:sldMk cId="2411859567" sldId="413"/>
            <ac:spMk id="3" creationId="{379A5A65-9E3A-A48C-6923-9852AD7FEFAE}"/>
          </ac:spMkLst>
        </pc:spChg>
        <pc:spChg chg="del mod">
          <ac:chgData name="Fred Heider" userId="6917b15e-390c-461a-b863-30cd8febd79a" providerId="ADAL" clId="{CFDD2E72-8F65-49C3-AE85-5308A6FFDB6E}" dt="2026-10-19T19:02:08.707" v="369" actId="478"/>
          <ac:spMkLst>
            <pc:docMk/>
            <pc:sldMk cId="2411859567" sldId="413"/>
            <ac:spMk id="6" creationId="{9E1F14CF-B135-556C-5F0E-42DD8E5878AE}"/>
          </ac:spMkLst>
        </pc:spChg>
        <pc:spChg chg="del mod">
          <ac:chgData name="Fred Heider" userId="6917b15e-390c-461a-b863-30cd8febd79a" providerId="ADAL" clId="{CFDD2E72-8F65-49C3-AE85-5308A6FFDB6E}" dt="2026-10-19T19:02:07.741" v="368" actId="478"/>
          <ac:spMkLst>
            <pc:docMk/>
            <pc:sldMk cId="2411859567" sldId="413"/>
            <ac:spMk id="7" creationId="{11FA0C99-8F80-5D9E-A734-EB7041ABD095}"/>
          </ac:spMkLst>
        </pc:spChg>
        <pc:graphicFrameChg chg="add mod">
          <ac:chgData name="Fred Heider" userId="6917b15e-390c-461a-b863-30cd8febd79a" providerId="ADAL" clId="{CFDD2E72-8F65-49C3-AE85-5308A6FFDB6E}" dt="2026-10-19T19:02:19.283" v="372" actId="14100"/>
          <ac:graphicFrameMkLst>
            <pc:docMk/>
            <pc:sldMk cId="2411859567" sldId="413"/>
            <ac:graphicFrameMk id="4" creationId="{C0B84B57-0D6F-9957-57FE-55A72B820B9E}"/>
          </ac:graphicFrameMkLst>
        </pc:graphicFrameChg>
        <pc:picChg chg="del mod modCrop">
          <ac:chgData name="Fred Heider" userId="6917b15e-390c-461a-b863-30cd8febd79a" providerId="ADAL" clId="{CFDD2E72-8F65-49C3-AE85-5308A6FFDB6E}" dt="2026-10-19T19:02:09.425" v="370" actId="478"/>
          <ac:picMkLst>
            <pc:docMk/>
            <pc:sldMk cId="2411859567" sldId="413"/>
            <ac:picMk id="2" creationId="{7431918D-3EAB-834B-F94F-BAE74D02C3F3}"/>
          </ac:picMkLst>
        </pc:picChg>
      </pc:sldChg>
      <pc:sldChg chg="addSp delSp modSp mod">
        <pc:chgData name="Fred Heider" userId="6917b15e-390c-461a-b863-30cd8febd79a" providerId="ADAL" clId="{CFDD2E72-8F65-49C3-AE85-5308A6FFDB6E}" dt="2026-10-02T21:17:03.551" v="131" actId="207"/>
        <pc:sldMkLst>
          <pc:docMk/>
          <pc:sldMk cId="2056771833" sldId="414"/>
        </pc:sldMkLst>
        <pc:spChg chg="mod">
          <ac:chgData name="Fred Heider" userId="6917b15e-390c-461a-b863-30cd8febd79a" providerId="ADAL" clId="{CFDD2E72-8F65-49C3-AE85-5308A6FFDB6E}" dt="2026-10-02T21:17:03.551" v="131" actId="207"/>
          <ac:spMkLst>
            <pc:docMk/>
            <pc:sldMk cId="2056771833" sldId="414"/>
            <ac:spMk id="3" creationId="{9BB957ED-E04B-E01C-CDFF-22B986CF9AFB}"/>
          </ac:spMkLst>
        </pc:spChg>
        <pc:picChg chg="add mod">
          <ac:chgData name="Fred Heider" userId="6917b15e-390c-461a-b863-30cd8febd79a" providerId="ADAL" clId="{CFDD2E72-8F65-49C3-AE85-5308A6FFDB6E}" dt="2026-10-02T21:15:48.743" v="129" actId="26606"/>
          <ac:picMkLst>
            <pc:docMk/>
            <pc:sldMk cId="2056771833" sldId="414"/>
            <ac:picMk id="6" creationId="{BD4A7D78-AFBF-6AFA-52FD-449E57CEB328}"/>
          </ac:picMkLst>
        </pc:picChg>
      </pc:sldChg>
      <pc:sldChg chg="addSp delSp modSp mod">
        <pc:chgData name="Fred Heider" userId="6917b15e-390c-461a-b863-30cd8febd79a" providerId="ADAL" clId="{CFDD2E72-8F65-49C3-AE85-5308A6FFDB6E}" dt="2026-10-02T20:47:02.375" v="77" actId="2711"/>
        <pc:sldMkLst>
          <pc:docMk/>
          <pc:sldMk cId="1029320050" sldId="415"/>
        </pc:sldMkLst>
        <pc:graphicFrameChg chg="add mod">
          <ac:chgData name="Fred Heider" userId="6917b15e-390c-461a-b863-30cd8febd79a" providerId="ADAL" clId="{CFDD2E72-8F65-49C3-AE85-5308A6FFDB6E}" dt="2026-10-02T20:47:02.375" v="77" actId="2711"/>
          <ac:graphicFrameMkLst>
            <pc:docMk/>
            <pc:sldMk cId="1029320050" sldId="415"/>
            <ac:graphicFrameMk id="3" creationId="{2D33F26D-F668-990E-1E15-88CB1BB38C03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Chart%202%20in%20Microsoft%20Word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Travel Modes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2040123610951253"/>
          <c:y val="0.17670495983077425"/>
          <c:w val="0.68439200606713857"/>
          <c:h val="0.5829523027168521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'[Chart 2 in Microsoft Word]Sheet1'!$A$2</c:f>
              <c:strCache>
                <c:ptCount val="1"/>
                <c:pt idx="0">
                  <c:v>Morning</c:v>
                </c:pt>
              </c:strCache>
            </c:strRef>
          </c:tx>
          <c:spPr>
            <a:solidFill>
              <a:srgbClr val="1770B9"/>
            </a:solidFill>
            <a:ln>
              <a:noFill/>
            </a:ln>
            <a:effectLst/>
          </c:spPr>
          <c:invertIfNegative val="0"/>
          <c:cat>
            <c:strRef>
              <c:f>'[Chart 2 in Microsoft Word]Sheet1'!$B$1:$H$1</c:f>
              <c:strCache>
                <c:ptCount val="7"/>
                <c:pt idx="0">
                  <c:v>Walk </c:v>
                </c:pt>
                <c:pt idx="1">
                  <c:v>Bike</c:v>
                </c:pt>
                <c:pt idx="2">
                  <c:v>School Bus</c:v>
                </c:pt>
                <c:pt idx="3">
                  <c:v>Family Vehicle</c:v>
                </c:pt>
                <c:pt idx="4">
                  <c:v>Carpool</c:v>
                </c:pt>
                <c:pt idx="5">
                  <c:v>Transit</c:v>
                </c:pt>
                <c:pt idx="6">
                  <c:v>Other</c:v>
                </c:pt>
              </c:strCache>
            </c:strRef>
          </c:cat>
          <c:val>
            <c:numRef>
              <c:f>'[Chart 2 in Microsoft Word]Sheet1'!$B$2:$H$2</c:f>
              <c:numCache>
                <c:formatCode>0%</c:formatCode>
                <c:ptCount val="7"/>
                <c:pt idx="0">
                  <c:v>9.2999999999999999E-2</c:v>
                </c:pt>
                <c:pt idx="1">
                  <c:v>5.0000000000000001E-3</c:v>
                </c:pt>
                <c:pt idx="2">
                  <c:v>0.51700000000000002</c:v>
                </c:pt>
                <c:pt idx="3">
                  <c:v>0.38500000000000001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92A-4E6E-AE58-EAD218A14F0E}"/>
            </c:ext>
          </c:extLst>
        </c:ser>
        <c:ser>
          <c:idx val="1"/>
          <c:order val="1"/>
          <c:tx>
            <c:strRef>
              <c:f>'[Chart 2 in Microsoft Word]Sheet1'!$A$3</c:f>
              <c:strCache>
                <c:ptCount val="1"/>
                <c:pt idx="0">
                  <c:v>Afternoon</c:v>
                </c:pt>
              </c:strCache>
            </c:strRef>
          </c:tx>
          <c:spPr>
            <a:solidFill>
              <a:srgbClr val="F58509"/>
            </a:solidFill>
            <a:ln>
              <a:noFill/>
            </a:ln>
            <a:effectLst/>
          </c:spPr>
          <c:invertIfNegative val="0"/>
          <c:cat>
            <c:strRef>
              <c:f>'[Chart 2 in Microsoft Word]Sheet1'!$B$1:$H$1</c:f>
              <c:strCache>
                <c:ptCount val="7"/>
                <c:pt idx="0">
                  <c:v>Walk </c:v>
                </c:pt>
                <c:pt idx="1">
                  <c:v>Bike</c:v>
                </c:pt>
                <c:pt idx="2">
                  <c:v>School Bus</c:v>
                </c:pt>
                <c:pt idx="3">
                  <c:v>Family Vehicle</c:v>
                </c:pt>
                <c:pt idx="4">
                  <c:v>Carpool</c:v>
                </c:pt>
                <c:pt idx="5">
                  <c:v>Transit</c:v>
                </c:pt>
                <c:pt idx="6">
                  <c:v>Other</c:v>
                </c:pt>
              </c:strCache>
            </c:strRef>
          </c:cat>
          <c:val>
            <c:numRef>
              <c:f>'[Chart 2 in Microsoft Word]Sheet1'!$B$3:$H$3</c:f>
              <c:numCache>
                <c:formatCode>0%</c:formatCode>
                <c:ptCount val="7"/>
                <c:pt idx="0">
                  <c:v>0.1</c:v>
                </c:pt>
                <c:pt idx="1">
                  <c:v>6.0000000000000001E-3</c:v>
                </c:pt>
                <c:pt idx="2">
                  <c:v>0.56999999999999995</c:v>
                </c:pt>
                <c:pt idx="3">
                  <c:v>0.32200000000000001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92A-4E6E-AE58-EAD218A14F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34441088"/>
        <c:axId val="339239296"/>
      </c:barChart>
      <c:catAx>
        <c:axId val="33444108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Mode of Transportation</a:t>
                </a:r>
              </a:p>
            </c:rich>
          </c:tx>
          <c:layout>
            <c:manualLayout>
              <c:xMode val="edge"/>
              <c:yMode val="edge"/>
              <c:x val="0.37058878317725119"/>
              <c:y val="0.9479487346399206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339239296"/>
        <c:crosses val="autoZero"/>
        <c:auto val="1"/>
        <c:lblAlgn val="ctr"/>
        <c:lblOffset val="100"/>
        <c:noMultiLvlLbl val="0"/>
      </c:catAx>
      <c:valAx>
        <c:axId val="339239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tint val="75000"/>
                  <a:shade val="95000"/>
                  <a:satMod val="105000"/>
                </a:schemeClr>
              </a:solidFill>
              <a:prstDash val="solid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Percentage (%)</a:t>
                </a:r>
              </a:p>
            </c:rich>
          </c:tx>
          <c:layout>
            <c:manualLayout>
              <c:xMode val="edge"/>
              <c:yMode val="edge"/>
              <c:x val="0"/>
              <c:y val="0.1930127287112054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441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0.83390556603985289"/>
          <c:y val="0.37519628854415987"/>
          <c:w val="0.15690106852966235"/>
          <c:h val="0.2050919852182708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prstDash val="solid"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80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pPr>
            <a:r>
              <a:rPr lang="en-US" sz="1800">
                <a:latin typeface="Verdana" panose="020B060403050404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Travel Modes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14139017864917641"/>
          <c:y val="0.10579241985338514"/>
          <c:w val="0.67520475995235385"/>
          <c:h val="0.6758583259838328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Morning</c:v>
                </c:pt>
              </c:strCache>
            </c:strRef>
          </c:tx>
          <c:invertIfNegative val="0"/>
          <c:cat>
            <c:strRef>
              <c:f>Sheet1!$B$1:$H$1</c:f>
              <c:strCache>
                <c:ptCount val="7"/>
                <c:pt idx="0">
                  <c:v>Walk </c:v>
                </c:pt>
                <c:pt idx="1">
                  <c:v>Bike</c:v>
                </c:pt>
                <c:pt idx="2">
                  <c:v>School Bus</c:v>
                </c:pt>
                <c:pt idx="3">
                  <c:v>Family Vehicle</c:v>
                </c:pt>
                <c:pt idx="4">
                  <c:v>Carpool</c:v>
                </c:pt>
                <c:pt idx="5">
                  <c:v>Transit</c:v>
                </c:pt>
                <c:pt idx="6">
                  <c:v>Other</c:v>
                </c:pt>
              </c:strCache>
            </c:strRef>
          </c:cat>
          <c:val>
            <c:numRef>
              <c:f>Sheet1!$B$2:$H$2</c:f>
              <c:numCache>
                <c:formatCode>General</c:formatCode>
                <c:ptCount val="7"/>
                <c:pt idx="0">
                  <c:v>4.4999999999999998E-2</c:v>
                </c:pt>
                <c:pt idx="1">
                  <c:v>1.2999999999999999E-2</c:v>
                </c:pt>
                <c:pt idx="2">
                  <c:v>0.23100000000000001</c:v>
                </c:pt>
                <c:pt idx="3">
                  <c:v>0.68600000000000005</c:v>
                </c:pt>
                <c:pt idx="4">
                  <c:v>2.4E-2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A54-4E75-A47D-11F580A3C50C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Afternoon</c:v>
                </c:pt>
              </c:strCache>
            </c:strRef>
          </c:tx>
          <c:invertIfNegative val="0"/>
          <c:cat>
            <c:strRef>
              <c:f>Sheet1!$B$1:$H$1</c:f>
              <c:strCache>
                <c:ptCount val="7"/>
                <c:pt idx="0">
                  <c:v>Walk </c:v>
                </c:pt>
                <c:pt idx="1">
                  <c:v>Bike</c:v>
                </c:pt>
                <c:pt idx="2">
                  <c:v>School Bus</c:v>
                </c:pt>
                <c:pt idx="3">
                  <c:v>Family Vehicle</c:v>
                </c:pt>
                <c:pt idx="4">
                  <c:v>Carpool</c:v>
                </c:pt>
                <c:pt idx="5">
                  <c:v>Transit</c:v>
                </c:pt>
                <c:pt idx="6">
                  <c:v>Other</c:v>
                </c:pt>
              </c:strCache>
            </c:strRef>
          </c:cat>
          <c:val>
            <c:numRef>
              <c:f>Sheet1!$B$3:$H$3</c:f>
              <c:numCache>
                <c:formatCode>General</c:formatCode>
                <c:ptCount val="7"/>
                <c:pt idx="0">
                  <c:v>7.1999999999999995E-2</c:v>
                </c:pt>
                <c:pt idx="1">
                  <c:v>1.2999999999999999E-2</c:v>
                </c:pt>
                <c:pt idx="2">
                  <c:v>0.215</c:v>
                </c:pt>
                <c:pt idx="3">
                  <c:v>0.67200000000000004</c:v>
                </c:pt>
                <c:pt idx="4">
                  <c:v>2.7E-2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A54-4E75-A47D-11F580A3C5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93825920"/>
        <c:axId val="293828096"/>
      </c:barChart>
      <c:catAx>
        <c:axId val="29382592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400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r>
                  <a:rPr lang="en-US" sz="1400">
                    <a:latin typeface="Arial" panose="020B0604020202020204" pitchFamily="34" charset="0"/>
                    <a:cs typeface="Arial" panose="020B0604020202020204" pitchFamily="34" charset="0"/>
                  </a:rPr>
                  <a:t>Mode of Transportation</a:t>
                </a:r>
              </a:p>
            </c:rich>
          </c:tx>
          <c:layout>
            <c:manualLayout>
              <c:xMode val="edge"/>
              <c:yMode val="edge"/>
              <c:x val="0.38700042296005976"/>
              <c:y val="0.95444633246122534"/>
            </c:manualLayout>
          </c:layout>
          <c:overlay val="0"/>
        </c:title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293828096"/>
        <c:crosses val="autoZero"/>
        <c:auto val="1"/>
        <c:lblAlgn val="ctr"/>
        <c:lblOffset val="100"/>
        <c:noMultiLvlLbl val="0"/>
      </c:catAx>
      <c:valAx>
        <c:axId val="293828096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400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r>
                  <a:rPr lang="en-US" sz="1400">
                    <a:latin typeface="Arial" panose="020B0604020202020204" pitchFamily="34" charset="0"/>
                    <a:cs typeface="Arial" panose="020B0604020202020204" pitchFamily="34" charset="0"/>
                  </a:rPr>
                  <a:t>Percentage (%)</a:t>
                </a:r>
              </a:p>
            </c:rich>
          </c:tx>
          <c:layout>
            <c:manualLayout>
              <c:xMode val="edge"/>
              <c:yMode val="edge"/>
              <c:x val="2.2539082322349212E-2"/>
              <c:y val="0.33080185964408765"/>
            </c:manualLayout>
          </c:layout>
          <c:overlay val="0"/>
        </c:title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293825920"/>
        <c:crosses val="autoZero"/>
        <c:crossBetween val="between"/>
      </c:valAx>
    </c:plotArea>
    <c:legend>
      <c:legendPos val="r"/>
      <c:legendEntry>
        <c:idx val="0"/>
        <c:txPr>
          <a:bodyPr/>
          <a:lstStyle/>
          <a:p>
            <a:pPr>
              <a:defRPr sz="1800"/>
            </a:pPr>
            <a:endParaRPr lang="en-US"/>
          </a:p>
        </c:txPr>
      </c:legendEntry>
      <c:legendEntry>
        <c:idx val="1"/>
        <c:txPr>
          <a:bodyPr/>
          <a:lstStyle/>
          <a:p>
            <a:pPr>
              <a:defRPr sz="1800"/>
            </a:pPr>
            <a:endParaRPr lang="en-US"/>
          </a:p>
        </c:txPr>
      </c:legendEntry>
      <c:layout>
        <c:manualLayout>
          <c:xMode val="edge"/>
          <c:yMode val="edge"/>
          <c:x val="0.81360231966682328"/>
          <c:y val="0.38721178371222115"/>
          <c:w val="0.184458258117044"/>
          <c:h val="0.23971661747965717"/>
        </c:manualLayout>
      </c:layout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200" b="1">
                <a:solidFill>
                  <a:schemeClr val="tx1"/>
                </a:solidFill>
              </a:rPr>
              <a:t>Royall ES &amp; IS - How Students </a:t>
            </a:r>
            <a:r>
              <a:rPr lang="en-US" sz="1200" b="1" u="sng">
                <a:solidFill>
                  <a:schemeClr val="tx1"/>
                </a:solidFill>
              </a:rPr>
              <a:t>ARRIVE</a:t>
            </a:r>
            <a:r>
              <a:rPr lang="en-US" sz="1200" b="1">
                <a:solidFill>
                  <a:schemeClr val="tx1"/>
                </a:solidFill>
              </a:rPr>
              <a:t> by Distance from School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Walk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Less than 1/4 Mile</c:v>
                </c:pt>
                <c:pt idx="1">
                  <c:v>1/4 - 1/2 Mile</c:v>
                </c:pt>
                <c:pt idx="2">
                  <c:v>1/2 - 1 Mile</c:v>
                </c:pt>
                <c:pt idx="3">
                  <c:v>1 - 2 Miles</c:v>
                </c:pt>
                <c:pt idx="4">
                  <c:v>2 Miles of More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4D-4C85-8593-CF0B75E07AB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Bike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Less than 1/4 Mile</c:v>
                </c:pt>
                <c:pt idx="1">
                  <c:v>1/4 - 1/2 Mile</c:v>
                </c:pt>
                <c:pt idx="2">
                  <c:v>1/2 - 1 Mile</c:v>
                </c:pt>
                <c:pt idx="3">
                  <c:v>1 - 2 Miles</c:v>
                </c:pt>
                <c:pt idx="4">
                  <c:v>2 Miles of More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24D-4C85-8593-CF0B75E07AB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School Bus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Less than 1/4 Mile</c:v>
                </c:pt>
                <c:pt idx="1">
                  <c:v>1/4 - 1/2 Mile</c:v>
                </c:pt>
                <c:pt idx="2">
                  <c:v>1/2 - 1 Mile</c:v>
                </c:pt>
                <c:pt idx="3">
                  <c:v>1 - 2 Miles</c:v>
                </c:pt>
                <c:pt idx="4">
                  <c:v>2 Miles of More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3</c:v>
                </c:pt>
                <c:pt idx="4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24D-4C85-8593-CF0B75E07AB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Family Vehicle</c:v>
                </c:pt>
              </c:strCache>
            </c:strRef>
          </c:tx>
          <c:spPr>
            <a:solidFill>
              <a:srgbClr val="7030A0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Less than 1/4 Mile</c:v>
                </c:pt>
                <c:pt idx="1">
                  <c:v>1/4 - 1/2 Mile</c:v>
                </c:pt>
                <c:pt idx="2">
                  <c:v>1/2 - 1 Mile</c:v>
                </c:pt>
                <c:pt idx="3">
                  <c:v>1 - 2 Miles</c:v>
                </c:pt>
                <c:pt idx="4">
                  <c:v>2 Miles of More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2</c:v>
                </c:pt>
                <c:pt idx="1">
                  <c:v>4</c:v>
                </c:pt>
                <c:pt idx="2">
                  <c:v>1</c:v>
                </c:pt>
                <c:pt idx="3">
                  <c:v>5</c:v>
                </c:pt>
                <c:pt idx="4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24D-4C85-8593-CF0B75E07AB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Carpool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Less than 1/4 Mile</c:v>
                </c:pt>
                <c:pt idx="1">
                  <c:v>1/4 - 1/2 Mile</c:v>
                </c:pt>
                <c:pt idx="2">
                  <c:v>1/2 - 1 Mile</c:v>
                </c:pt>
                <c:pt idx="3">
                  <c:v>1 - 2 Miles</c:v>
                </c:pt>
                <c:pt idx="4">
                  <c:v>2 Miles of More</c:v>
                </c:pt>
              </c:strCache>
            </c:strRef>
          </c:cat>
          <c:val>
            <c:numRef>
              <c:f>Sheet1!$F$2:$F$6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24D-4C85-8593-CF0B75E07AB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Transit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Less than 1/4 Mile</c:v>
                </c:pt>
                <c:pt idx="1">
                  <c:v>1/4 - 1/2 Mile</c:v>
                </c:pt>
                <c:pt idx="2">
                  <c:v>1/2 - 1 Mile</c:v>
                </c:pt>
                <c:pt idx="3">
                  <c:v>1 - 2 Miles</c:v>
                </c:pt>
                <c:pt idx="4">
                  <c:v>2 Miles of More</c:v>
                </c:pt>
              </c:strCache>
            </c:strRef>
          </c:cat>
          <c:val>
            <c:numRef>
              <c:f>Sheet1!$G$2:$G$6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24D-4C85-8593-CF0B75E07AB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Other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Less than 1/4 Mile</c:v>
                </c:pt>
                <c:pt idx="1">
                  <c:v>1/4 - 1/2 Mile</c:v>
                </c:pt>
                <c:pt idx="2">
                  <c:v>1/2 - 1 Mile</c:v>
                </c:pt>
                <c:pt idx="3">
                  <c:v>1 - 2 Miles</c:v>
                </c:pt>
                <c:pt idx="4">
                  <c:v>2 Miles of More</c:v>
                </c:pt>
              </c:strCache>
            </c:strRef>
          </c:cat>
          <c:val>
            <c:numRef>
              <c:f>Sheet1!$H$2:$H$6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24D-4C85-8593-CF0B75E07A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805895840"/>
        <c:axId val="1774070096"/>
      </c:barChart>
      <c:catAx>
        <c:axId val="180589584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>
                    <a:solidFill>
                      <a:schemeClr val="tx1"/>
                    </a:solidFill>
                  </a:rPr>
                  <a:t>Distance from Home to School</a:t>
                </a:r>
              </a:p>
            </c:rich>
          </c:tx>
          <c:layout>
            <c:manualLayout>
              <c:xMode val="edge"/>
              <c:yMode val="edge"/>
              <c:x val="0.32908384499197191"/>
              <c:y val="0.9419778811190033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4070096"/>
        <c:crosses val="autoZero"/>
        <c:auto val="1"/>
        <c:lblAlgn val="ctr"/>
        <c:lblOffset val="100"/>
        <c:noMultiLvlLbl val="0"/>
      </c:catAx>
      <c:valAx>
        <c:axId val="1774070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>
                    <a:solidFill>
                      <a:schemeClr val="tx1"/>
                    </a:solidFill>
                  </a:rPr>
                  <a:t>Number</a:t>
                </a:r>
                <a:r>
                  <a:rPr lang="en-US" b="1" baseline="0">
                    <a:solidFill>
                      <a:schemeClr val="tx1"/>
                    </a:solidFill>
                  </a:rPr>
                  <a:t> of Students</a:t>
                </a:r>
                <a:endParaRPr lang="en-US" b="1">
                  <a:solidFill>
                    <a:schemeClr val="tx1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05895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6350" cap="flat" cmpd="sng" algn="ctr">
      <a:solidFill>
        <a:schemeClr val="tx1"/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200" b="1">
                <a:solidFill>
                  <a:schemeClr val="tx1"/>
                </a:solidFill>
              </a:rPr>
              <a:t>Royall MS &amp; HS </a:t>
            </a:r>
            <a:r>
              <a:rPr lang="en-US" sz="1200" b="1" baseline="0">
                <a:solidFill>
                  <a:schemeClr val="tx1"/>
                </a:solidFill>
              </a:rPr>
              <a:t>- How Students </a:t>
            </a:r>
            <a:r>
              <a:rPr lang="en-US" sz="1200" b="1" u="sng" baseline="0">
                <a:solidFill>
                  <a:schemeClr val="tx1"/>
                </a:solidFill>
              </a:rPr>
              <a:t>ARRIVE</a:t>
            </a:r>
            <a:r>
              <a:rPr lang="en-US" sz="1200" b="1" baseline="0">
                <a:solidFill>
                  <a:schemeClr val="tx1"/>
                </a:solidFill>
              </a:rPr>
              <a:t> by Distance from School</a:t>
            </a:r>
            <a:endParaRPr lang="en-US" sz="1200" b="1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4558338772609955"/>
          <c:y val="0.14718253968253969"/>
          <c:w val="0.64957419382207449"/>
          <c:h val="0.6536773528308961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Walk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Less than 1/4 Mile</c:v>
                </c:pt>
                <c:pt idx="1">
                  <c:v>1/4 - 1/2 Mile</c:v>
                </c:pt>
                <c:pt idx="2">
                  <c:v>1/2 - 1 Mile</c:v>
                </c:pt>
                <c:pt idx="3">
                  <c:v>1 - 2 Miles</c:v>
                </c:pt>
                <c:pt idx="4">
                  <c:v>2 Miles of More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D2-4F9F-977A-771A1AD665F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Bike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Less than 1/4 Mile</c:v>
                </c:pt>
                <c:pt idx="1">
                  <c:v>1/4 - 1/2 Mile</c:v>
                </c:pt>
                <c:pt idx="2">
                  <c:v>1/2 - 1 Mile</c:v>
                </c:pt>
                <c:pt idx="3">
                  <c:v>1 - 2 Miles</c:v>
                </c:pt>
                <c:pt idx="4">
                  <c:v>2 Miles of More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9D2-4F9F-977A-771A1AD665F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School Bus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Less than 1/4 Mile</c:v>
                </c:pt>
                <c:pt idx="1">
                  <c:v>1/4 - 1/2 Mile</c:v>
                </c:pt>
                <c:pt idx="2">
                  <c:v>1/2 - 1 Mile</c:v>
                </c:pt>
                <c:pt idx="3">
                  <c:v>1 - 2 Miles</c:v>
                </c:pt>
                <c:pt idx="4">
                  <c:v>2 Miles of More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1</c:v>
                </c:pt>
                <c:pt idx="1">
                  <c:v>0</c:v>
                </c:pt>
                <c:pt idx="2">
                  <c:v>2</c:v>
                </c:pt>
                <c:pt idx="3">
                  <c:v>1</c:v>
                </c:pt>
                <c:pt idx="4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9D2-4F9F-977A-771A1AD665F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Family Vehicle</c:v>
                </c:pt>
              </c:strCache>
            </c:strRef>
          </c:tx>
          <c:spPr>
            <a:solidFill>
              <a:srgbClr val="7030A0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Less than 1/4 Mile</c:v>
                </c:pt>
                <c:pt idx="1">
                  <c:v>1/4 - 1/2 Mile</c:v>
                </c:pt>
                <c:pt idx="2">
                  <c:v>1/2 - 1 Mile</c:v>
                </c:pt>
                <c:pt idx="3">
                  <c:v>1 - 2 Miles</c:v>
                </c:pt>
                <c:pt idx="4">
                  <c:v>2 Miles of More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4</c:v>
                </c:pt>
                <c:pt idx="1">
                  <c:v>1</c:v>
                </c:pt>
                <c:pt idx="2">
                  <c:v>4</c:v>
                </c:pt>
                <c:pt idx="3">
                  <c:v>4</c:v>
                </c:pt>
                <c:pt idx="4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9D2-4F9F-977A-771A1AD665F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Carpooled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Less than 1/4 Mile</c:v>
                </c:pt>
                <c:pt idx="1">
                  <c:v>1/4 - 1/2 Mile</c:v>
                </c:pt>
                <c:pt idx="2">
                  <c:v>1/2 - 1 Mile</c:v>
                </c:pt>
                <c:pt idx="3">
                  <c:v>1 - 2 Miles</c:v>
                </c:pt>
                <c:pt idx="4">
                  <c:v>2 Miles of More</c:v>
                </c:pt>
              </c:strCache>
            </c:strRef>
          </c:cat>
          <c:val>
            <c:numRef>
              <c:f>Sheet1!$F$2:$F$6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9D2-4F9F-977A-771A1AD665F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Transit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Less than 1/4 Mile</c:v>
                </c:pt>
                <c:pt idx="1">
                  <c:v>1/4 - 1/2 Mile</c:v>
                </c:pt>
                <c:pt idx="2">
                  <c:v>1/2 - 1 Mile</c:v>
                </c:pt>
                <c:pt idx="3">
                  <c:v>1 - 2 Miles</c:v>
                </c:pt>
                <c:pt idx="4">
                  <c:v>2 Miles of More</c:v>
                </c:pt>
              </c:strCache>
            </c:strRef>
          </c:cat>
          <c:val>
            <c:numRef>
              <c:f>Sheet1!$G$2:$G$6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9D2-4F9F-977A-771A1AD665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overlap val="100"/>
        <c:axId val="44394640"/>
        <c:axId val="44377360"/>
      </c:barChart>
      <c:catAx>
        <c:axId val="4439464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 b="1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Distance from Home to School</a:t>
                </a:r>
              </a:p>
            </c:rich>
          </c:tx>
          <c:layout>
            <c:manualLayout>
              <c:xMode val="edge"/>
              <c:yMode val="edge"/>
              <c:x val="0.34287816701550811"/>
              <c:y val="0.9329698006785903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377360"/>
        <c:crosses val="autoZero"/>
        <c:auto val="1"/>
        <c:lblAlgn val="ctr"/>
        <c:lblOffset val="100"/>
        <c:noMultiLvlLbl val="0"/>
      </c:catAx>
      <c:valAx>
        <c:axId val="44377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Number of Students</a:t>
                </a:r>
              </a:p>
            </c:rich>
          </c:tx>
          <c:layout>
            <c:manualLayout>
              <c:xMode val="edge"/>
              <c:yMode val="edge"/>
              <c:x val="6.9644205053295244E-2"/>
              <c:y val="0.2831382289500347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394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9515766258384368"/>
          <c:y val="0.27944288213973256"/>
          <c:w val="0.20252752260134149"/>
          <c:h val="0.4732170978627671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3175" cap="flat" cmpd="sng" algn="ctr">
      <a:solidFill>
        <a:schemeClr val="tx1"/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56DD5F4-4857-46E2-A163-ADC074560C57}" type="doc">
      <dgm:prSet loTypeId="urn:microsoft.com/office/officeart/2008/layout/VerticalCurvedList" loCatId="list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CB55B337-16DE-4501-9286-7EAFFC82A351}">
      <dgm:prSet custT="1"/>
      <dgm:spPr/>
      <dgm:t>
        <a:bodyPr/>
        <a:lstStyle/>
        <a:p>
          <a:pPr rtl="0"/>
          <a:r>
            <a:rPr lang="en-US" sz="1600" b="1" dirty="0"/>
            <a:t>DECLINE in walking and bicycling to school</a:t>
          </a:r>
          <a:endParaRPr lang="en-US" sz="1600" dirty="0"/>
        </a:p>
      </dgm:t>
    </dgm:pt>
    <dgm:pt modelId="{C50D3028-2E89-417A-B8D0-7404E4AFD771}" type="parTrans" cxnId="{A9FED528-79C3-4754-A4A2-019EB594E4FD}">
      <dgm:prSet/>
      <dgm:spPr/>
      <dgm:t>
        <a:bodyPr/>
        <a:lstStyle/>
        <a:p>
          <a:endParaRPr lang="en-US"/>
        </a:p>
      </dgm:t>
    </dgm:pt>
    <dgm:pt modelId="{153053B4-9EDC-491A-932B-020E4170D99B}" type="sibTrans" cxnId="{A9FED528-79C3-4754-A4A2-019EB594E4FD}">
      <dgm:prSet/>
      <dgm:spPr/>
      <dgm:t>
        <a:bodyPr/>
        <a:lstStyle/>
        <a:p>
          <a:endParaRPr lang="en-US"/>
        </a:p>
      </dgm:t>
    </dgm:pt>
    <dgm:pt modelId="{A3A68721-734E-4087-811B-53BA1DC1F359}">
      <dgm:prSet custT="1"/>
      <dgm:spPr/>
      <dgm:t>
        <a:bodyPr/>
        <a:lstStyle/>
        <a:p>
          <a:pPr rtl="0"/>
          <a:r>
            <a:rPr lang="en-US" sz="1600" b="1" dirty="0"/>
            <a:t>INCREASE in health consequences in children and adolescents</a:t>
          </a:r>
          <a:endParaRPr lang="en-US" sz="1600" dirty="0"/>
        </a:p>
      </dgm:t>
    </dgm:pt>
    <dgm:pt modelId="{799E141B-DD50-48B4-AB94-93595A171E56}" type="parTrans" cxnId="{7C5D7983-5883-4A12-A6CD-3EBF13DECBB2}">
      <dgm:prSet/>
      <dgm:spPr/>
      <dgm:t>
        <a:bodyPr/>
        <a:lstStyle/>
        <a:p>
          <a:endParaRPr lang="en-US"/>
        </a:p>
      </dgm:t>
    </dgm:pt>
    <dgm:pt modelId="{59F267A0-53AE-4FD0-B341-67A0225C58C5}" type="sibTrans" cxnId="{7C5D7983-5883-4A12-A6CD-3EBF13DECBB2}">
      <dgm:prSet/>
      <dgm:spPr/>
      <dgm:t>
        <a:bodyPr/>
        <a:lstStyle/>
        <a:p>
          <a:endParaRPr lang="en-US"/>
        </a:p>
      </dgm:t>
    </dgm:pt>
    <dgm:pt modelId="{DB0DD8C5-9D1E-433E-892F-E6D68BDD2CD5}">
      <dgm:prSet custT="1"/>
      <dgm:spPr/>
      <dgm:t>
        <a:bodyPr/>
        <a:lstStyle/>
        <a:p>
          <a:pPr rtl="0"/>
          <a:r>
            <a:rPr lang="en-US" sz="1600" b="1" dirty="0"/>
            <a:t>PART OF THE SOLUTION:</a:t>
          </a:r>
        </a:p>
        <a:p>
          <a:pPr rtl="0"/>
          <a:r>
            <a:rPr lang="en-US" sz="1600" b="1" dirty="0"/>
            <a:t>SRTS programs &amp; infrastructure</a:t>
          </a:r>
          <a:endParaRPr lang="en-US" sz="1600" dirty="0"/>
        </a:p>
      </dgm:t>
    </dgm:pt>
    <dgm:pt modelId="{40B22F2D-73BD-4DFF-B2D3-987E056A9C49}" type="parTrans" cxnId="{2D81501A-A409-42FE-83FB-F9A5B0A1D931}">
      <dgm:prSet/>
      <dgm:spPr/>
      <dgm:t>
        <a:bodyPr/>
        <a:lstStyle/>
        <a:p>
          <a:endParaRPr lang="en-US"/>
        </a:p>
      </dgm:t>
    </dgm:pt>
    <dgm:pt modelId="{2D42F000-9834-43A8-9301-634FCE8487D7}" type="sibTrans" cxnId="{2D81501A-A409-42FE-83FB-F9A5B0A1D931}">
      <dgm:prSet/>
      <dgm:spPr/>
      <dgm:t>
        <a:bodyPr/>
        <a:lstStyle/>
        <a:p>
          <a:endParaRPr lang="en-US"/>
        </a:p>
      </dgm:t>
    </dgm:pt>
    <dgm:pt modelId="{B837EF52-EC7E-47C1-BC13-6870550991D2}" type="pres">
      <dgm:prSet presAssocID="{056DD5F4-4857-46E2-A163-ADC074560C57}" presName="Name0" presStyleCnt="0">
        <dgm:presLayoutVars>
          <dgm:chMax val="7"/>
          <dgm:chPref val="7"/>
          <dgm:dir/>
        </dgm:presLayoutVars>
      </dgm:prSet>
      <dgm:spPr/>
    </dgm:pt>
    <dgm:pt modelId="{111DC15E-1E9A-4061-AE15-082558E24C57}" type="pres">
      <dgm:prSet presAssocID="{056DD5F4-4857-46E2-A163-ADC074560C57}" presName="Name1" presStyleCnt="0"/>
      <dgm:spPr/>
    </dgm:pt>
    <dgm:pt modelId="{A7A87F6C-AD2D-4F50-A7AD-0AB727FB7411}" type="pres">
      <dgm:prSet presAssocID="{056DD5F4-4857-46E2-A163-ADC074560C57}" presName="cycle" presStyleCnt="0"/>
      <dgm:spPr/>
    </dgm:pt>
    <dgm:pt modelId="{A32047EC-04CA-45ED-AA9D-1686E4821177}" type="pres">
      <dgm:prSet presAssocID="{056DD5F4-4857-46E2-A163-ADC074560C57}" presName="srcNode" presStyleLbl="node1" presStyleIdx="0" presStyleCnt="3"/>
      <dgm:spPr/>
    </dgm:pt>
    <dgm:pt modelId="{87F6D9AD-307C-47D7-9193-1815646E159B}" type="pres">
      <dgm:prSet presAssocID="{056DD5F4-4857-46E2-A163-ADC074560C57}" presName="conn" presStyleLbl="parChTrans1D2" presStyleIdx="0" presStyleCnt="1"/>
      <dgm:spPr/>
    </dgm:pt>
    <dgm:pt modelId="{E2831651-E4DC-4BD1-9DA7-90DF130B75C9}" type="pres">
      <dgm:prSet presAssocID="{056DD5F4-4857-46E2-A163-ADC074560C57}" presName="extraNode" presStyleLbl="node1" presStyleIdx="0" presStyleCnt="3"/>
      <dgm:spPr/>
    </dgm:pt>
    <dgm:pt modelId="{19823FA1-BE72-447E-8E62-4A90FE79732B}" type="pres">
      <dgm:prSet presAssocID="{056DD5F4-4857-46E2-A163-ADC074560C57}" presName="dstNode" presStyleLbl="node1" presStyleIdx="0" presStyleCnt="3"/>
      <dgm:spPr/>
    </dgm:pt>
    <dgm:pt modelId="{CE6581AD-5561-4DA3-8019-DCFA81DF5612}" type="pres">
      <dgm:prSet presAssocID="{CB55B337-16DE-4501-9286-7EAFFC82A351}" presName="text_1" presStyleLbl="node1" presStyleIdx="0" presStyleCnt="3">
        <dgm:presLayoutVars>
          <dgm:bulletEnabled val="1"/>
        </dgm:presLayoutVars>
      </dgm:prSet>
      <dgm:spPr/>
    </dgm:pt>
    <dgm:pt modelId="{E3F72540-E173-4F88-94F4-83F0C14C3FFF}" type="pres">
      <dgm:prSet presAssocID="{CB55B337-16DE-4501-9286-7EAFFC82A351}" presName="accent_1" presStyleCnt="0"/>
      <dgm:spPr/>
    </dgm:pt>
    <dgm:pt modelId="{698EFCDB-2A54-417C-AC4B-C158BFDF77AF}" type="pres">
      <dgm:prSet presAssocID="{CB55B337-16DE-4501-9286-7EAFFC82A351}" presName="accentRepeatNode" presStyleLbl="solidFgAcc1" presStyleIdx="0" presStyleCnt="3">
        <dgm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dgm:style>
      </dgm:prSet>
      <dgm:spPr/>
    </dgm:pt>
    <dgm:pt modelId="{9358CE3F-F0E7-4EE0-893A-DA1F7A557AFF}" type="pres">
      <dgm:prSet presAssocID="{A3A68721-734E-4087-811B-53BA1DC1F359}" presName="text_2" presStyleLbl="node1" presStyleIdx="1" presStyleCnt="3" custScaleY="129032">
        <dgm:presLayoutVars>
          <dgm:bulletEnabled val="1"/>
        </dgm:presLayoutVars>
      </dgm:prSet>
      <dgm:spPr/>
    </dgm:pt>
    <dgm:pt modelId="{EDE0758F-4BC1-4C0E-8623-CACF6B1BCB30}" type="pres">
      <dgm:prSet presAssocID="{A3A68721-734E-4087-811B-53BA1DC1F359}" presName="accent_2" presStyleCnt="0"/>
      <dgm:spPr/>
    </dgm:pt>
    <dgm:pt modelId="{2B1DD352-ECE3-4EB0-A8C0-CEFCEE2CBDB4}" type="pres">
      <dgm:prSet presAssocID="{A3A68721-734E-4087-811B-53BA1DC1F359}" presName="accentRepeatNode" presStyleLbl="solidFgAcc1" presStyleIdx="1" presStyleCnt="3" custLinFactNeighborX="5307" custLinFactNeighborY="1283">
        <dgm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dgm:style>
      </dgm:prSet>
      <dgm:spPr/>
    </dgm:pt>
    <dgm:pt modelId="{C7AC0260-D286-466B-BC3C-D9684C1AB842}" type="pres">
      <dgm:prSet presAssocID="{DB0DD8C5-9D1E-433E-892F-E6D68BDD2CD5}" presName="text_3" presStyleLbl="node1" presStyleIdx="2" presStyleCnt="3">
        <dgm:presLayoutVars>
          <dgm:bulletEnabled val="1"/>
        </dgm:presLayoutVars>
      </dgm:prSet>
      <dgm:spPr/>
    </dgm:pt>
    <dgm:pt modelId="{A5E88137-FFE1-44B8-94F1-A722FB7FD603}" type="pres">
      <dgm:prSet presAssocID="{DB0DD8C5-9D1E-433E-892F-E6D68BDD2CD5}" presName="accent_3" presStyleCnt="0"/>
      <dgm:spPr/>
    </dgm:pt>
    <dgm:pt modelId="{7155903E-3500-4472-B7E1-933B7B19B1E4}" type="pres">
      <dgm:prSet presAssocID="{DB0DD8C5-9D1E-433E-892F-E6D68BDD2CD5}" presName="accentRepeatNode" presStyleLbl="solidFgAcc1" presStyleIdx="2" presStyleCnt="3">
        <dgm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dgm:style>
      </dgm:prSet>
      <dgm:spPr/>
    </dgm:pt>
  </dgm:ptLst>
  <dgm:cxnLst>
    <dgm:cxn modelId="{D37EFD09-8178-45B5-A986-47711E377830}" type="presOf" srcId="{CB55B337-16DE-4501-9286-7EAFFC82A351}" destId="{CE6581AD-5561-4DA3-8019-DCFA81DF5612}" srcOrd="0" destOrd="0" presId="urn:microsoft.com/office/officeart/2008/layout/VerticalCurvedList"/>
    <dgm:cxn modelId="{2D81501A-A409-42FE-83FB-F9A5B0A1D931}" srcId="{056DD5F4-4857-46E2-A163-ADC074560C57}" destId="{DB0DD8C5-9D1E-433E-892F-E6D68BDD2CD5}" srcOrd="2" destOrd="0" parTransId="{40B22F2D-73BD-4DFF-B2D3-987E056A9C49}" sibTransId="{2D42F000-9834-43A8-9301-634FCE8487D7}"/>
    <dgm:cxn modelId="{A9FED528-79C3-4754-A4A2-019EB594E4FD}" srcId="{056DD5F4-4857-46E2-A163-ADC074560C57}" destId="{CB55B337-16DE-4501-9286-7EAFFC82A351}" srcOrd="0" destOrd="0" parTransId="{C50D3028-2E89-417A-B8D0-7404E4AFD771}" sibTransId="{153053B4-9EDC-491A-932B-020E4170D99B}"/>
    <dgm:cxn modelId="{AA350349-81A7-4C51-A226-EFFBF0707E3B}" type="presOf" srcId="{153053B4-9EDC-491A-932B-020E4170D99B}" destId="{87F6D9AD-307C-47D7-9193-1815646E159B}" srcOrd="0" destOrd="0" presId="urn:microsoft.com/office/officeart/2008/layout/VerticalCurvedList"/>
    <dgm:cxn modelId="{7A78C76D-120C-497F-AD12-AA151B7EFE4D}" type="presOf" srcId="{056DD5F4-4857-46E2-A163-ADC074560C57}" destId="{B837EF52-EC7E-47C1-BC13-6870550991D2}" srcOrd="0" destOrd="0" presId="urn:microsoft.com/office/officeart/2008/layout/VerticalCurvedList"/>
    <dgm:cxn modelId="{7C5D7983-5883-4A12-A6CD-3EBF13DECBB2}" srcId="{056DD5F4-4857-46E2-A163-ADC074560C57}" destId="{A3A68721-734E-4087-811B-53BA1DC1F359}" srcOrd="1" destOrd="0" parTransId="{799E141B-DD50-48B4-AB94-93595A171E56}" sibTransId="{59F267A0-53AE-4FD0-B341-67A0225C58C5}"/>
    <dgm:cxn modelId="{83253194-3869-43EB-B5BF-126602807C21}" type="presOf" srcId="{DB0DD8C5-9D1E-433E-892F-E6D68BDD2CD5}" destId="{C7AC0260-D286-466B-BC3C-D9684C1AB842}" srcOrd="0" destOrd="0" presId="urn:microsoft.com/office/officeart/2008/layout/VerticalCurvedList"/>
    <dgm:cxn modelId="{D54AD5BD-F9F4-4E28-8640-051A221DA357}" type="presOf" srcId="{A3A68721-734E-4087-811B-53BA1DC1F359}" destId="{9358CE3F-F0E7-4EE0-893A-DA1F7A557AFF}" srcOrd="0" destOrd="0" presId="urn:microsoft.com/office/officeart/2008/layout/VerticalCurvedList"/>
    <dgm:cxn modelId="{52B63D4E-FAD7-4559-B50D-2EA593387EC1}" type="presParOf" srcId="{B837EF52-EC7E-47C1-BC13-6870550991D2}" destId="{111DC15E-1E9A-4061-AE15-082558E24C57}" srcOrd="0" destOrd="0" presId="urn:microsoft.com/office/officeart/2008/layout/VerticalCurvedList"/>
    <dgm:cxn modelId="{77E75844-E9CE-4FAB-88C7-7B6505B6BE16}" type="presParOf" srcId="{111DC15E-1E9A-4061-AE15-082558E24C57}" destId="{A7A87F6C-AD2D-4F50-A7AD-0AB727FB7411}" srcOrd="0" destOrd="0" presId="urn:microsoft.com/office/officeart/2008/layout/VerticalCurvedList"/>
    <dgm:cxn modelId="{0089FB4E-D970-49D1-9CF9-82132A70ABA1}" type="presParOf" srcId="{A7A87F6C-AD2D-4F50-A7AD-0AB727FB7411}" destId="{A32047EC-04CA-45ED-AA9D-1686E4821177}" srcOrd="0" destOrd="0" presId="urn:microsoft.com/office/officeart/2008/layout/VerticalCurvedList"/>
    <dgm:cxn modelId="{343A04C1-D349-4C99-9E58-1988E761300F}" type="presParOf" srcId="{A7A87F6C-AD2D-4F50-A7AD-0AB727FB7411}" destId="{87F6D9AD-307C-47D7-9193-1815646E159B}" srcOrd="1" destOrd="0" presId="urn:microsoft.com/office/officeart/2008/layout/VerticalCurvedList"/>
    <dgm:cxn modelId="{6F4AE316-7B4B-4A1F-BFC2-E227675A23E6}" type="presParOf" srcId="{A7A87F6C-AD2D-4F50-A7AD-0AB727FB7411}" destId="{E2831651-E4DC-4BD1-9DA7-90DF130B75C9}" srcOrd="2" destOrd="0" presId="urn:microsoft.com/office/officeart/2008/layout/VerticalCurvedList"/>
    <dgm:cxn modelId="{A7DFC2DD-3A91-4CAB-80A6-2DB1C18FC231}" type="presParOf" srcId="{A7A87F6C-AD2D-4F50-A7AD-0AB727FB7411}" destId="{19823FA1-BE72-447E-8E62-4A90FE79732B}" srcOrd="3" destOrd="0" presId="urn:microsoft.com/office/officeart/2008/layout/VerticalCurvedList"/>
    <dgm:cxn modelId="{C711A07F-05DE-4B01-99E3-12F793C124AC}" type="presParOf" srcId="{111DC15E-1E9A-4061-AE15-082558E24C57}" destId="{CE6581AD-5561-4DA3-8019-DCFA81DF5612}" srcOrd="1" destOrd="0" presId="urn:microsoft.com/office/officeart/2008/layout/VerticalCurvedList"/>
    <dgm:cxn modelId="{1204B8DD-523A-4AE2-B881-8F4FC7864FDB}" type="presParOf" srcId="{111DC15E-1E9A-4061-AE15-082558E24C57}" destId="{E3F72540-E173-4F88-94F4-83F0C14C3FFF}" srcOrd="2" destOrd="0" presId="urn:microsoft.com/office/officeart/2008/layout/VerticalCurvedList"/>
    <dgm:cxn modelId="{86BA048C-2FC3-4FF8-8AB6-4367FD5A02FD}" type="presParOf" srcId="{E3F72540-E173-4F88-94F4-83F0C14C3FFF}" destId="{698EFCDB-2A54-417C-AC4B-C158BFDF77AF}" srcOrd="0" destOrd="0" presId="urn:microsoft.com/office/officeart/2008/layout/VerticalCurvedList"/>
    <dgm:cxn modelId="{CA977A02-5ABD-416E-B952-DEC8B0465938}" type="presParOf" srcId="{111DC15E-1E9A-4061-AE15-082558E24C57}" destId="{9358CE3F-F0E7-4EE0-893A-DA1F7A557AFF}" srcOrd="3" destOrd="0" presId="urn:microsoft.com/office/officeart/2008/layout/VerticalCurvedList"/>
    <dgm:cxn modelId="{FFF4600E-4B13-4730-8B47-176FC1E306F8}" type="presParOf" srcId="{111DC15E-1E9A-4061-AE15-082558E24C57}" destId="{EDE0758F-4BC1-4C0E-8623-CACF6B1BCB30}" srcOrd="4" destOrd="0" presId="urn:microsoft.com/office/officeart/2008/layout/VerticalCurvedList"/>
    <dgm:cxn modelId="{658E0B37-5D09-4084-A623-C7AC17A376B6}" type="presParOf" srcId="{EDE0758F-4BC1-4C0E-8623-CACF6B1BCB30}" destId="{2B1DD352-ECE3-4EB0-A8C0-CEFCEE2CBDB4}" srcOrd="0" destOrd="0" presId="urn:microsoft.com/office/officeart/2008/layout/VerticalCurvedList"/>
    <dgm:cxn modelId="{177728E3-DB7B-46C2-85B5-9648005A232F}" type="presParOf" srcId="{111DC15E-1E9A-4061-AE15-082558E24C57}" destId="{C7AC0260-D286-466B-BC3C-D9684C1AB842}" srcOrd="5" destOrd="0" presId="urn:microsoft.com/office/officeart/2008/layout/VerticalCurvedList"/>
    <dgm:cxn modelId="{24661CA5-8F5C-46AE-9844-A99C939FC210}" type="presParOf" srcId="{111DC15E-1E9A-4061-AE15-082558E24C57}" destId="{A5E88137-FFE1-44B8-94F1-A722FB7FD603}" srcOrd="6" destOrd="0" presId="urn:microsoft.com/office/officeart/2008/layout/VerticalCurvedList"/>
    <dgm:cxn modelId="{216E4357-1C47-4315-9589-AA397F32C761}" type="presParOf" srcId="{A5E88137-FFE1-44B8-94F1-A722FB7FD603}" destId="{7155903E-3500-4472-B7E1-933B7B19B1E4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F1F6255-564A-40C5-B593-1C60577F88E5}" type="doc">
      <dgm:prSet loTypeId="urn:microsoft.com/office/officeart/2005/8/layout/hList7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3153915B-0EE3-4A02-B83C-43190B129D40}">
      <dgm:prSet/>
      <dgm:spPr/>
      <dgm:t>
        <a:bodyPr/>
        <a:lstStyle/>
        <a:p>
          <a:pPr rtl="0"/>
          <a:r>
            <a:rPr lang="en-US" b="0" cap="none" spc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 42% walked</a:t>
          </a:r>
          <a:endParaRPr lang="en-US" b="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486BCF11-B9A9-4E1E-A338-5C94D3378B1C}" type="parTrans" cxnId="{9031D711-11F2-4277-B453-398B05F57582}">
      <dgm:prSet/>
      <dgm:spPr/>
      <dgm:t>
        <a:bodyPr/>
        <a:lstStyle/>
        <a:p>
          <a:endParaRPr lang="en-US"/>
        </a:p>
      </dgm:t>
    </dgm:pt>
    <dgm:pt modelId="{3C1E4DCD-CC9D-463F-8749-547225BEB7E7}" type="sibTrans" cxnId="{9031D711-11F2-4277-B453-398B05F57582}">
      <dgm:prSet/>
      <dgm:spPr/>
      <dgm:t>
        <a:bodyPr/>
        <a:lstStyle/>
        <a:p>
          <a:endParaRPr lang="en-US"/>
        </a:p>
      </dgm:t>
    </dgm:pt>
    <dgm:pt modelId="{C6C79FDE-BBFC-4597-8D51-0EA7F8EDC840}">
      <dgm:prSet/>
      <dgm:spPr/>
      <dgm:t>
        <a:bodyPr/>
        <a:lstStyle/>
        <a:p>
          <a:pPr rtl="0"/>
          <a:r>
            <a:rPr lang="en-US" b="0" cap="none" spc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16% walked*</a:t>
          </a:r>
          <a:endParaRPr lang="en-US" b="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087234E1-A826-47AC-808C-E57D1406B77B}" type="parTrans" cxnId="{F820EA4A-C443-4C28-BA2A-42397A48BC61}">
      <dgm:prSet/>
      <dgm:spPr/>
      <dgm:t>
        <a:bodyPr/>
        <a:lstStyle/>
        <a:p>
          <a:endParaRPr lang="en-US"/>
        </a:p>
      </dgm:t>
    </dgm:pt>
    <dgm:pt modelId="{CCB60A41-B7AC-4E95-B6AD-9CB94FE14F06}" type="sibTrans" cxnId="{F820EA4A-C443-4C28-BA2A-42397A48BC61}">
      <dgm:prSet/>
      <dgm:spPr/>
      <dgm:t>
        <a:bodyPr/>
        <a:lstStyle/>
        <a:p>
          <a:endParaRPr lang="en-US"/>
        </a:p>
      </dgm:t>
    </dgm:pt>
    <dgm:pt modelId="{AD53D4AA-DFA8-4D5E-8AF4-0DF8906AC31F}">
      <dgm:prSet custT="1"/>
      <dgm:spPr/>
      <dgm:t>
        <a:bodyPr/>
        <a:lstStyle/>
        <a:p>
          <a:pPr rtl="0"/>
          <a:r>
            <a:rPr lang="en-US" sz="1900" b="0" cap="none" spc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10% walked or biked**</a:t>
          </a:r>
          <a:endParaRPr lang="en-US" sz="1900" b="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4577CC74-24C7-4F84-8BDC-57FF5B8D9F8B}" type="parTrans" cxnId="{04125FA8-429C-43A8-8FD9-768F5FC32EC2}">
      <dgm:prSet/>
      <dgm:spPr/>
      <dgm:t>
        <a:bodyPr/>
        <a:lstStyle/>
        <a:p>
          <a:endParaRPr lang="en-US"/>
        </a:p>
      </dgm:t>
    </dgm:pt>
    <dgm:pt modelId="{B37AB8E0-88E8-47BA-BF4D-5D8218D833DD}" type="sibTrans" cxnId="{04125FA8-429C-43A8-8FD9-768F5FC32EC2}">
      <dgm:prSet/>
      <dgm:spPr/>
      <dgm:t>
        <a:bodyPr/>
        <a:lstStyle/>
        <a:p>
          <a:endParaRPr lang="en-US"/>
        </a:p>
      </dgm:t>
    </dgm:pt>
    <dgm:pt modelId="{08CB8A19-542F-488E-8B57-8C97E8864C35}" type="pres">
      <dgm:prSet presAssocID="{9F1F6255-564A-40C5-B593-1C60577F88E5}" presName="Name0" presStyleCnt="0">
        <dgm:presLayoutVars>
          <dgm:dir/>
          <dgm:resizeHandles val="exact"/>
        </dgm:presLayoutVars>
      </dgm:prSet>
      <dgm:spPr/>
    </dgm:pt>
    <dgm:pt modelId="{8F2D34CE-E67D-43EA-A79F-B3F66F19A940}" type="pres">
      <dgm:prSet presAssocID="{9F1F6255-564A-40C5-B593-1C60577F88E5}" presName="fgShape" presStyleLbl="fgShp" presStyleIdx="0" presStyleCnt="1"/>
      <dgm:spPr>
        <a:prstGeom prst="rightArrow">
          <a:avLst/>
        </a:prstGeom>
      </dgm:spPr>
    </dgm:pt>
    <dgm:pt modelId="{C18CF778-800B-4FDE-A45F-19C88016999F}" type="pres">
      <dgm:prSet presAssocID="{9F1F6255-564A-40C5-B593-1C60577F88E5}" presName="linComp" presStyleCnt="0"/>
      <dgm:spPr/>
    </dgm:pt>
    <dgm:pt modelId="{C38BD9D4-3B6F-41F1-823D-C26E6C94FAFB}" type="pres">
      <dgm:prSet presAssocID="{3153915B-0EE3-4A02-B83C-43190B129D40}" presName="compNode" presStyleCnt="0"/>
      <dgm:spPr/>
    </dgm:pt>
    <dgm:pt modelId="{E0CB7422-015A-40C1-95EA-B94C8A4E4A3C}" type="pres">
      <dgm:prSet presAssocID="{3153915B-0EE3-4A02-B83C-43190B129D40}" presName="bkgdShape" presStyleLbl="node1" presStyleIdx="0" presStyleCnt="3"/>
      <dgm:spPr/>
    </dgm:pt>
    <dgm:pt modelId="{9A96AC84-C18A-4105-A762-8CF6CC22E5D6}" type="pres">
      <dgm:prSet presAssocID="{3153915B-0EE3-4A02-B83C-43190B129D40}" presName="nodeTx" presStyleLbl="node1" presStyleIdx="0" presStyleCnt="3">
        <dgm:presLayoutVars>
          <dgm:bulletEnabled val="1"/>
        </dgm:presLayoutVars>
      </dgm:prSet>
      <dgm:spPr/>
    </dgm:pt>
    <dgm:pt modelId="{B5DA4DC0-7DB8-41E6-8F02-AD938C0BEAF1}" type="pres">
      <dgm:prSet presAssocID="{3153915B-0EE3-4A02-B83C-43190B129D40}" presName="invisiNode" presStyleLbl="node1" presStyleIdx="0" presStyleCnt="3"/>
      <dgm:spPr/>
    </dgm:pt>
    <dgm:pt modelId="{F1EAB0C9-BDBC-44F0-814E-886E71689221}" type="pres">
      <dgm:prSet presAssocID="{3153915B-0EE3-4A02-B83C-43190B129D40}" presName="imagNode" presStyleLbl="fgImgPlace1" presStyleIdx="0" presStyleCnt="3"/>
      <dgm:spPr>
        <a:solidFill>
          <a:schemeClr val="accent6">
            <a:lumMod val="20000"/>
            <a:lumOff val="80000"/>
          </a:schemeClr>
        </a:solidFill>
      </dgm:spPr>
    </dgm:pt>
    <dgm:pt modelId="{34D9D58C-89F0-4E16-BAE2-04C9B9CE9B2D}" type="pres">
      <dgm:prSet presAssocID="{3C1E4DCD-CC9D-463F-8749-547225BEB7E7}" presName="sibTrans" presStyleLbl="sibTrans2D1" presStyleIdx="0" presStyleCnt="0"/>
      <dgm:spPr/>
    </dgm:pt>
    <dgm:pt modelId="{D553898A-87E1-4B42-8CEC-F9A1F000B386}" type="pres">
      <dgm:prSet presAssocID="{C6C79FDE-BBFC-4597-8D51-0EA7F8EDC840}" presName="compNode" presStyleCnt="0"/>
      <dgm:spPr/>
    </dgm:pt>
    <dgm:pt modelId="{5478EBC8-3BE2-4BF9-9B38-13A89175C0F5}" type="pres">
      <dgm:prSet presAssocID="{C6C79FDE-BBFC-4597-8D51-0EA7F8EDC840}" presName="bkgdShape" presStyleLbl="node1" presStyleIdx="1" presStyleCnt="3"/>
      <dgm:spPr/>
    </dgm:pt>
    <dgm:pt modelId="{E728A4DE-A942-4E9A-9308-1C519BBFF974}" type="pres">
      <dgm:prSet presAssocID="{C6C79FDE-BBFC-4597-8D51-0EA7F8EDC840}" presName="nodeTx" presStyleLbl="node1" presStyleIdx="1" presStyleCnt="3">
        <dgm:presLayoutVars>
          <dgm:bulletEnabled val="1"/>
        </dgm:presLayoutVars>
      </dgm:prSet>
      <dgm:spPr/>
    </dgm:pt>
    <dgm:pt modelId="{51D1C700-A4A8-4A0D-9EA2-0CD2A2DFFE80}" type="pres">
      <dgm:prSet presAssocID="{C6C79FDE-BBFC-4597-8D51-0EA7F8EDC840}" presName="invisiNode" presStyleLbl="node1" presStyleIdx="1" presStyleCnt="3"/>
      <dgm:spPr/>
    </dgm:pt>
    <dgm:pt modelId="{0E08C8BD-B8E1-4215-B9D6-18CE48A12111}" type="pres">
      <dgm:prSet presAssocID="{C6C79FDE-BBFC-4597-8D51-0EA7F8EDC840}" presName="imagNode" presStyleLbl="fgImgPlace1" presStyleIdx="1" presStyleCnt="3"/>
      <dgm:spPr>
        <a:solidFill>
          <a:schemeClr val="accent6">
            <a:lumMod val="20000"/>
            <a:lumOff val="80000"/>
          </a:schemeClr>
        </a:solidFill>
      </dgm:spPr>
    </dgm:pt>
    <dgm:pt modelId="{919BE3DE-69D7-4293-9062-0475B1129708}" type="pres">
      <dgm:prSet presAssocID="{CCB60A41-B7AC-4E95-B6AD-9CB94FE14F06}" presName="sibTrans" presStyleLbl="sibTrans2D1" presStyleIdx="0" presStyleCnt="0"/>
      <dgm:spPr/>
    </dgm:pt>
    <dgm:pt modelId="{0DD28D40-93C1-4BA2-AABC-3ABC5242368C}" type="pres">
      <dgm:prSet presAssocID="{AD53D4AA-DFA8-4D5E-8AF4-0DF8906AC31F}" presName="compNode" presStyleCnt="0"/>
      <dgm:spPr/>
    </dgm:pt>
    <dgm:pt modelId="{2F7D6CA3-0442-4C78-BE0A-707945CADFC9}" type="pres">
      <dgm:prSet presAssocID="{AD53D4AA-DFA8-4D5E-8AF4-0DF8906AC31F}" presName="bkgdShape" presStyleLbl="node1" presStyleIdx="2" presStyleCnt="3"/>
      <dgm:spPr/>
    </dgm:pt>
    <dgm:pt modelId="{8C12DC90-0444-413F-BEFC-F9EC73622E5D}" type="pres">
      <dgm:prSet presAssocID="{AD53D4AA-DFA8-4D5E-8AF4-0DF8906AC31F}" presName="nodeTx" presStyleLbl="node1" presStyleIdx="2" presStyleCnt="3">
        <dgm:presLayoutVars>
          <dgm:bulletEnabled val="1"/>
        </dgm:presLayoutVars>
      </dgm:prSet>
      <dgm:spPr/>
    </dgm:pt>
    <dgm:pt modelId="{4A4CC7F3-4C1B-4B6A-82A2-50177E2E9476}" type="pres">
      <dgm:prSet presAssocID="{AD53D4AA-DFA8-4D5E-8AF4-0DF8906AC31F}" presName="invisiNode" presStyleLbl="node1" presStyleIdx="2" presStyleCnt="3"/>
      <dgm:spPr/>
    </dgm:pt>
    <dgm:pt modelId="{3C1DE119-1D7A-4348-9BDD-8611F89E4A67}" type="pres">
      <dgm:prSet presAssocID="{AD53D4AA-DFA8-4D5E-8AF4-0DF8906AC31F}" presName="imagNode" presStyleLbl="fgImgPlace1" presStyleIdx="2" presStyleCnt="3"/>
      <dgm:spPr>
        <a:solidFill>
          <a:schemeClr val="accent6">
            <a:lumMod val="20000"/>
            <a:lumOff val="80000"/>
          </a:schemeClr>
        </a:solidFill>
      </dgm:spPr>
    </dgm:pt>
  </dgm:ptLst>
  <dgm:cxnLst>
    <dgm:cxn modelId="{4131840E-0640-431B-BBF2-66D895909F32}" type="presOf" srcId="{C6C79FDE-BBFC-4597-8D51-0EA7F8EDC840}" destId="{E728A4DE-A942-4E9A-9308-1C519BBFF974}" srcOrd="1" destOrd="0" presId="urn:microsoft.com/office/officeart/2005/8/layout/hList7"/>
    <dgm:cxn modelId="{9031D711-11F2-4277-B453-398B05F57582}" srcId="{9F1F6255-564A-40C5-B593-1C60577F88E5}" destId="{3153915B-0EE3-4A02-B83C-43190B129D40}" srcOrd="0" destOrd="0" parTransId="{486BCF11-B9A9-4E1E-A338-5C94D3378B1C}" sibTransId="{3C1E4DCD-CC9D-463F-8749-547225BEB7E7}"/>
    <dgm:cxn modelId="{7ED20236-4B58-4DA3-B57C-A76CD79B62E9}" type="presOf" srcId="{AD53D4AA-DFA8-4D5E-8AF4-0DF8906AC31F}" destId="{8C12DC90-0444-413F-BEFC-F9EC73622E5D}" srcOrd="1" destOrd="0" presId="urn:microsoft.com/office/officeart/2005/8/layout/hList7"/>
    <dgm:cxn modelId="{36E71446-4DF0-4BAC-8CAF-CD149524299B}" type="presOf" srcId="{3153915B-0EE3-4A02-B83C-43190B129D40}" destId="{E0CB7422-015A-40C1-95EA-B94C8A4E4A3C}" srcOrd="0" destOrd="0" presId="urn:microsoft.com/office/officeart/2005/8/layout/hList7"/>
    <dgm:cxn modelId="{2EC86D46-D4E6-48FE-9FD8-1542D2F07640}" type="presOf" srcId="{AD53D4AA-DFA8-4D5E-8AF4-0DF8906AC31F}" destId="{2F7D6CA3-0442-4C78-BE0A-707945CADFC9}" srcOrd="0" destOrd="0" presId="urn:microsoft.com/office/officeart/2005/8/layout/hList7"/>
    <dgm:cxn modelId="{308F9A4A-24F9-4EF3-AAC4-0381B9FE72DB}" type="presOf" srcId="{9F1F6255-564A-40C5-B593-1C60577F88E5}" destId="{08CB8A19-542F-488E-8B57-8C97E8864C35}" srcOrd="0" destOrd="0" presId="urn:microsoft.com/office/officeart/2005/8/layout/hList7"/>
    <dgm:cxn modelId="{F820EA4A-C443-4C28-BA2A-42397A48BC61}" srcId="{9F1F6255-564A-40C5-B593-1C60577F88E5}" destId="{C6C79FDE-BBFC-4597-8D51-0EA7F8EDC840}" srcOrd="1" destOrd="0" parTransId="{087234E1-A826-47AC-808C-E57D1406B77B}" sibTransId="{CCB60A41-B7AC-4E95-B6AD-9CB94FE14F06}"/>
    <dgm:cxn modelId="{AD6E474F-DDC6-4E4A-837B-DFCA46C6D006}" type="presOf" srcId="{3C1E4DCD-CC9D-463F-8749-547225BEB7E7}" destId="{34D9D58C-89F0-4E16-BAE2-04C9B9CE9B2D}" srcOrd="0" destOrd="0" presId="urn:microsoft.com/office/officeart/2005/8/layout/hList7"/>
    <dgm:cxn modelId="{04125FA8-429C-43A8-8FD9-768F5FC32EC2}" srcId="{9F1F6255-564A-40C5-B593-1C60577F88E5}" destId="{AD53D4AA-DFA8-4D5E-8AF4-0DF8906AC31F}" srcOrd="2" destOrd="0" parTransId="{4577CC74-24C7-4F84-8BDC-57FF5B8D9F8B}" sibTransId="{B37AB8E0-88E8-47BA-BF4D-5D8218D833DD}"/>
    <dgm:cxn modelId="{598AF0AC-7E28-471C-8DE1-E2139E800133}" type="presOf" srcId="{3153915B-0EE3-4A02-B83C-43190B129D40}" destId="{9A96AC84-C18A-4105-A762-8CF6CC22E5D6}" srcOrd="1" destOrd="0" presId="urn:microsoft.com/office/officeart/2005/8/layout/hList7"/>
    <dgm:cxn modelId="{C988E4CF-1127-421B-855E-C2EFBD795C34}" type="presOf" srcId="{CCB60A41-B7AC-4E95-B6AD-9CB94FE14F06}" destId="{919BE3DE-69D7-4293-9062-0475B1129708}" srcOrd="0" destOrd="0" presId="urn:microsoft.com/office/officeart/2005/8/layout/hList7"/>
    <dgm:cxn modelId="{3FDB34DC-C8E1-4737-95B7-482EF67453AD}" type="presOf" srcId="{C6C79FDE-BBFC-4597-8D51-0EA7F8EDC840}" destId="{5478EBC8-3BE2-4BF9-9B38-13A89175C0F5}" srcOrd="0" destOrd="0" presId="urn:microsoft.com/office/officeart/2005/8/layout/hList7"/>
    <dgm:cxn modelId="{08BB1845-FCF8-4253-BDFF-F8FD0C6B5534}" type="presParOf" srcId="{08CB8A19-542F-488E-8B57-8C97E8864C35}" destId="{8F2D34CE-E67D-43EA-A79F-B3F66F19A940}" srcOrd="0" destOrd="0" presId="urn:microsoft.com/office/officeart/2005/8/layout/hList7"/>
    <dgm:cxn modelId="{810B7CEC-0667-48D6-8B14-2AFC110B6777}" type="presParOf" srcId="{08CB8A19-542F-488E-8B57-8C97E8864C35}" destId="{C18CF778-800B-4FDE-A45F-19C88016999F}" srcOrd="1" destOrd="0" presId="urn:microsoft.com/office/officeart/2005/8/layout/hList7"/>
    <dgm:cxn modelId="{B66BD1A7-C1AC-4B04-A1A1-031033A0FFB0}" type="presParOf" srcId="{C18CF778-800B-4FDE-A45F-19C88016999F}" destId="{C38BD9D4-3B6F-41F1-823D-C26E6C94FAFB}" srcOrd="0" destOrd="0" presId="urn:microsoft.com/office/officeart/2005/8/layout/hList7"/>
    <dgm:cxn modelId="{EAAF74FE-FB6C-4D7B-9AF9-C1554E36876C}" type="presParOf" srcId="{C38BD9D4-3B6F-41F1-823D-C26E6C94FAFB}" destId="{E0CB7422-015A-40C1-95EA-B94C8A4E4A3C}" srcOrd="0" destOrd="0" presId="urn:microsoft.com/office/officeart/2005/8/layout/hList7"/>
    <dgm:cxn modelId="{94153F81-76E6-41C0-8755-DBF35E08B4A4}" type="presParOf" srcId="{C38BD9D4-3B6F-41F1-823D-C26E6C94FAFB}" destId="{9A96AC84-C18A-4105-A762-8CF6CC22E5D6}" srcOrd="1" destOrd="0" presId="urn:microsoft.com/office/officeart/2005/8/layout/hList7"/>
    <dgm:cxn modelId="{6A8219C4-CB10-4C81-BBC1-771F3971A0E2}" type="presParOf" srcId="{C38BD9D4-3B6F-41F1-823D-C26E6C94FAFB}" destId="{B5DA4DC0-7DB8-41E6-8F02-AD938C0BEAF1}" srcOrd="2" destOrd="0" presId="urn:microsoft.com/office/officeart/2005/8/layout/hList7"/>
    <dgm:cxn modelId="{B01AFBBD-C54D-48C8-96E2-C1BF9F4255E1}" type="presParOf" srcId="{C38BD9D4-3B6F-41F1-823D-C26E6C94FAFB}" destId="{F1EAB0C9-BDBC-44F0-814E-886E71689221}" srcOrd="3" destOrd="0" presId="urn:microsoft.com/office/officeart/2005/8/layout/hList7"/>
    <dgm:cxn modelId="{FB2D8800-CDDC-4143-9EE6-0A4EAC9A0DAB}" type="presParOf" srcId="{C18CF778-800B-4FDE-A45F-19C88016999F}" destId="{34D9D58C-89F0-4E16-BAE2-04C9B9CE9B2D}" srcOrd="1" destOrd="0" presId="urn:microsoft.com/office/officeart/2005/8/layout/hList7"/>
    <dgm:cxn modelId="{D1F1E21D-B30A-4B88-8F76-1615ED498A6E}" type="presParOf" srcId="{C18CF778-800B-4FDE-A45F-19C88016999F}" destId="{D553898A-87E1-4B42-8CEC-F9A1F000B386}" srcOrd="2" destOrd="0" presId="urn:microsoft.com/office/officeart/2005/8/layout/hList7"/>
    <dgm:cxn modelId="{F83FD75A-EF95-480E-A5CC-3872415F225A}" type="presParOf" srcId="{D553898A-87E1-4B42-8CEC-F9A1F000B386}" destId="{5478EBC8-3BE2-4BF9-9B38-13A89175C0F5}" srcOrd="0" destOrd="0" presId="urn:microsoft.com/office/officeart/2005/8/layout/hList7"/>
    <dgm:cxn modelId="{3477FCCC-D226-4DAF-B5D9-30152A9E0C3D}" type="presParOf" srcId="{D553898A-87E1-4B42-8CEC-F9A1F000B386}" destId="{E728A4DE-A942-4E9A-9308-1C519BBFF974}" srcOrd="1" destOrd="0" presId="urn:microsoft.com/office/officeart/2005/8/layout/hList7"/>
    <dgm:cxn modelId="{E5C149BE-61B1-40D0-9441-CBB6F40B3C91}" type="presParOf" srcId="{D553898A-87E1-4B42-8CEC-F9A1F000B386}" destId="{51D1C700-A4A8-4A0D-9EA2-0CD2A2DFFE80}" srcOrd="2" destOrd="0" presId="urn:microsoft.com/office/officeart/2005/8/layout/hList7"/>
    <dgm:cxn modelId="{CF05AD28-BE92-4D11-8704-4795989FE68C}" type="presParOf" srcId="{D553898A-87E1-4B42-8CEC-F9A1F000B386}" destId="{0E08C8BD-B8E1-4215-B9D6-18CE48A12111}" srcOrd="3" destOrd="0" presId="urn:microsoft.com/office/officeart/2005/8/layout/hList7"/>
    <dgm:cxn modelId="{D3CD0D2A-51FD-4997-80F3-18987725ADD7}" type="presParOf" srcId="{C18CF778-800B-4FDE-A45F-19C88016999F}" destId="{919BE3DE-69D7-4293-9062-0475B1129708}" srcOrd="3" destOrd="0" presId="urn:microsoft.com/office/officeart/2005/8/layout/hList7"/>
    <dgm:cxn modelId="{2CF53842-0FBF-4EF3-8490-FE7417D461A8}" type="presParOf" srcId="{C18CF778-800B-4FDE-A45F-19C88016999F}" destId="{0DD28D40-93C1-4BA2-AABC-3ABC5242368C}" srcOrd="4" destOrd="0" presId="urn:microsoft.com/office/officeart/2005/8/layout/hList7"/>
    <dgm:cxn modelId="{D9B44DBF-1427-4ABB-ABE5-87DC96EE1266}" type="presParOf" srcId="{0DD28D40-93C1-4BA2-AABC-3ABC5242368C}" destId="{2F7D6CA3-0442-4C78-BE0A-707945CADFC9}" srcOrd="0" destOrd="0" presId="urn:microsoft.com/office/officeart/2005/8/layout/hList7"/>
    <dgm:cxn modelId="{BC3CC096-A843-40EB-B46B-D63946213A81}" type="presParOf" srcId="{0DD28D40-93C1-4BA2-AABC-3ABC5242368C}" destId="{8C12DC90-0444-413F-BEFC-F9EC73622E5D}" srcOrd="1" destOrd="0" presId="urn:microsoft.com/office/officeart/2005/8/layout/hList7"/>
    <dgm:cxn modelId="{95C81D25-FA3C-41A0-967F-DCB6D4F3A26F}" type="presParOf" srcId="{0DD28D40-93C1-4BA2-AABC-3ABC5242368C}" destId="{4A4CC7F3-4C1B-4B6A-82A2-50177E2E9476}" srcOrd="2" destOrd="0" presId="urn:microsoft.com/office/officeart/2005/8/layout/hList7"/>
    <dgm:cxn modelId="{FDA19372-9617-40F0-8173-8210732F4C15}" type="presParOf" srcId="{0DD28D40-93C1-4BA2-AABC-3ABC5242368C}" destId="{3C1DE119-1D7A-4348-9BDD-8611F89E4A67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99ADF43-7CEE-4A0F-8C77-46CC60BCF84B}" type="doc">
      <dgm:prSet loTypeId="urn:microsoft.com/office/officeart/2005/8/layout/hList6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FACAA60-F672-4CB4-A3C0-EEB79B0788B7}">
      <dgm:prSet/>
      <dgm:spPr/>
      <dgm:t>
        <a:bodyPr/>
        <a:lstStyle/>
        <a:p>
          <a:pPr rtl="0"/>
          <a:r>
            <a:rPr lang="en-US" b="1" dirty="0">
              <a:solidFill>
                <a:schemeClr val="accent1">
                  <a:lumMod val="25000"/>
                </a:schemeClr>
              </a:solidFill>
            </a:rPr>
            <a:t>Type 2 Diabetes</a:t>
          </a:r>
          <a:br>
            <a:rPr lang="en-US" b="1" dirty="0"/>
          </a:br>
          <a:endParaRPr lang="en-US" dirty="0"/>
        </a:p>
      </dgm:t>
    </dgm:pt>
    <dgm:pt modelId="{12F59B9C-51AC-46AF-A514-503066111128}" type="parTrans" cxnId="{7479B207-9940-4849-B95A-4D02524AAD1C}">
      <dgm:prSet/>
      <dgm:spPr/>
      <dgm:t>
        <a:bodyPr/>
        <a:lstStyle/>
        <a:p>
          <a:endParaRPr lang="en-US"/>
        </a:p>
      </dgm:t>
    </dgm:pt>
    <dgm:pt modelId="{0B09B1F8-D692-4C1E-9743-7E0A98E5260A}" type="sibTrans" cxnId="{7479B207-9940-4849-B95A-4D02524AAD1C}">
      <dgm:prSet/>
      <dgm:spPr/>
      <dgm:t>
        <a:bodyPr/>
        <a:lstStyle/>
        <a:p>
          <a:endParaRPr lang="en-US"/>
        </a:p>
      </dgm:t>
    </dgm:pt>
    <dgm:pt modelId="{B5E83B5A-D6FD-4521-8B8E-77F07B45E8FE}">
      <dgm:prSet/>
      <dgm:spPr/>
      <dgm:t>
        <a:bodyPr/>
        <a:lstStyle/>
        <a:p>
          <a:pPr rtl="0"/>
          <a:r>
            <a:rPr lang="en-US" b="1" dirty="0">
              <a:solidFill>
                <a:schemeClr val="accent1">
                  <a:lumMod val="25000"/>
                </a:schemeClr>
              </a:solidFill>
            </a:rPr>
            <a:t>Low self esteem</a:t>
          </a:r>
          <a:endParaRPr lang="en-US" dirty="0">
            <a:solidFill>
              <a:schemeClr val="accent1">
                <a:lumMod val="25000"/>
              </a:schemeClr>
            </a:solidFill>
          </a:endParaRPr>
        </a:p>
      </dgm:t>
    </dgm:pt>
    <dgm:pt modelId="{66B8C548-3054-49C2-B790-002B0BB7A784}" type="parTrans" cxnId="{77271444-48E8-4792-8E6F-A5FC9C0AD4D1}">
      <dgm:prSet/>
      <dgm:spPr/>
      <dgm:t>
        <a:bodyPr/>
        <a:lstStyle/>
        <a:p>
          <a:endParaRPr lang="en-US"/>
        </a:p>
      </dgm:t>
    </dgm:pt>
    <dgm:pt modelId="{8887D23C-28CC-4EEF-8F74-6027D297D285}" type="sibTrans" cxnId="{77271444-48E8-4792-8E6F-A5FC9C0AD4D1}">
      <dgm:prSet/>
      <dgm:spPr/>
      <dgm:t>
        <a:bodyPr/>
        <a:lstStyle/>
        <a:p>
          <a:endParaRPr lang="en-US"/>
        </a:p>
      </dgm:t>
    </dgm:pt>
    <dgm:pt modelId="{92831F64-C47B-4873-ABEB-F621BC999FEA}">
      <dgm:prSet/>
      <dgm:spPr/>
      <dgm:t>
        <a:bodyPr/>
        <a:lstStyle/>
        <a:p>
          <a:pPr rtl="0"/>
          <a:r>
            <a:rPr lang="en-US" b="1">
              <a:solidFill>
                <a:schemeClr val="accent1">
                  <a:lumMod val="25000"/>
                </a:schemeClr>
              </a:solidFill>
            </a:rPr>
            <a:t>Decreased physical functioning</a:t>
          </a:r>
          <a:endParaRPr lang="en-US">
            <a:solidFill>
              <a:schemeClr val="accent1">
                <a:lumMod val="25000"/>
              </a:schemeClr>
            </a:solidFill>
          </a:endParaRPr>
        </a:p>
      </dgm:t>
    </dgm:pt>
    <dgm:pt modelId="{59D73FCB-EF23-4609-8C4A-F0FD7CC2D268}" type="parTrans" cxnId="{71A5AC6C-DC52-4CB0-8B66-A40684F9EB1A}">
      <dgm:prSet/>
      <dgm:spPr/>
      <dgm:t>
        <a:bodyPr/>
        <a:lstStyle/>
        <a:p>
          <a:endParaRPr lang="en-US"/>
        </a:p>
      </dgm:t>
    </dgm:pt>
    <dgm:pt modelId="{52B39D52-82C7-40CB-A281-D3944F0B00E6}" type="sibTrans" cxnId="{71A5AC6C-DC52-4CB0-8B66-A40684F9EB1A}">
      <dgm:prSet/>
      <dgm:spPr/>
      <dgm:t>
        <a:bodyPr/>
        <a:lstStyle/>
        <a:p>
          <a:endParaRPr lang="en-US"/>
        </a:p>
      </dgm:t>
    </dgm:pt>
    <dgm:pt modelId="{4633D676-A42E-4C2C-B49B-D219DD8E91C4}">
      <dgm:prSet/>
      <dgm:spPr/>
      <dgm:t>
        <a:bodyPr/>
        <a:lstStyle/>
        <a:p>
          <a:pPr rtl="0"/>
          <a:r>
            <a:rPr lang="en-US" b="1" dirty="0">
              <a:solidFill>
                <a:schemeClr val="accent1">
                  <a:lumMod val="25000"/>
                </a:schemeClr>
              </a:solidFill>
            </a:rPr>
            <a:t>Obesity in adulthood</a:t>
          </a:r>
          <a:endParaRPr lang="en-US" dirty="0">
            <a:solidFill>
              <a:schemeClr val="accent1">
                <a:lumMod val="25000"/>
              </a:schemeClr>
            </a:solidFill>
          </a:endParaRPr>
        </a:p>
      </dgm:t>
    </dgm:pt>
    <dgm:pt modelId="{9F5AEE64-83AC-49E5-9CF1-7129CBD83B16}" type="parTrans" cxnId="{0EB4FB64-A77A-48C1-9272-8A8008DEA5B1}">
      <dgm:prSet/>
      <dgm:spPr/>
      <dgm:t>
        <a:bodyPr/>
        <a:lstStyle/>
        <a:p>
          <a:endParaRPr lang="en-US"/>
        </a:p>
      </dgm:t>
    </dgm:pt>
    <dgm:pt modelId="{12D161FE-E079-4E31-8133-3D366A5C92FD}" type="sibTrans" cxnId="{0EB4FB64-A77A-48C1-9272-8A8008DEA5B1}">
      <dgm:prSet/>
      <dgm:spPr/>
      <dgm:t>
        <a:bodyPr/>
        <a:lstStyle/>
        <a:p>
          <a:endParaRPr lang="en-US"/>
        </a:p>
      </dgm:t>
    </dgm:pt>
    <dgm:pt modelId="{2B64BB03-299F-4B18-B490-0C3F377D7DEF}">
      <dgm:prSet/>
      <dgm:spPr/>
      <dgm:t>
        <a:bodyPr/>
        <a:lstStyle/>
        <a:p>
          <a:pPr rtl="0"/>
          <a:endParaRPr lang="en-US" b="1" dirty="0"/>
        </a:p>
        <a:p>
          <a:pPr rtl="0"/>
          <a:r>
            <a:rPr lang="en-US" b="1" dirty="0">
              <a:solidFill>
                <a:schemeClr val="accent1">
                  <a:lumMod val="25000"/>
                </a:schemeClr>
              </a:solidFill>
            </a:rPr>
            <a:t>Many other negative emotional &amp; physical effects</a:t>
          </a:r>
          <a:endParaRPr lang="en-US" dirty="0">
            <a:solidFill>
              <a:schemeClr val="accent1">
                <a:lumMod val="25000"/>
              </a:schemeClr>
            </a:solidFill>
          </a:endParaRPr>
        </a:p>
      </dgm:t>
    </dgm:pt>
    <dgm:pt modelId="{4A00E40C-C4CD-4B42-A84E-B4D3FA6E93B5}" type="parTrans" cxnId="{DAC7B235-2961-4DE2-B3ED-47529ECC5792}">
      <dgm:prSet/>
      <dgm:spPr/>
      <dgm:t>
        <a:bodyPr/>
        <a:lstStyle/>
        <a:p>
          <a:endParaRPr lang="en-US"/>
        </a:p>
      </dgm:t>
    </dgm:pt>
    <dgm:pt modelId="{FF6466A8-10F3-4FFC-9AF2-65912C8148E6}" type="sibTrans" cxnId="{DAC7B235-2961-4DE2-B3ED-47529ECC5792}">
      <dgm:prSet/>
      <dgm:spPr/>
      <dgm:t>
        <a:bodyPr/>
        <a:lstStyle/>
        <a:p>
          <a:endParaRPr lang="en-US"/>
        </a:p>
      </dgm:t>
    </dgm:pt>
    <dgm:pt modelId="{41284AF3-00D7-4F30-9309-2E6BCAC0AB80}" type="pres">
      <dgm:prSet presAssocID="{399ADF43-7CEE-4A0F-8C77-46CC60BCF84B}" presName="Name0" presStyleCnt="0">
        <dgm:presLayoutVars>
          <dgm:dir/>
          <dgm:resizeHandles val="exact"/>
        </dgm:presLayoutVars>
      </dgm:prSet>
      <dgm:spPr/>
    </dgm:pt>
    <dgm:pt modelId="{D1197F65-715F-4EF5-BB48-D3757C24A158}" type="pres">
      <dgm:prSet presAssocID="{AFACAA60-F672-4CB4-A3C0-EEB79B0788B7}" presName="node" presStyleLbl="node1" presStyleIdx="0" presStyleCnt="5">
        <dgm:presLayoutVars>
          <dgm:bulletEnabled val="1"/>
        </dgm:presLayoutVars>
      </dgm:prSet>
      <dgm:spPr/>
    </dgm:pt>
    <dgm:pt modelId="{3107AF48-2562-4424-9FCC-ECC6FC0A5135}" type="pres">
      <dgm:prSet presAssocID="{0B09B1F8-D692-4C1E-9743-7E0A98E5260A}" presName="sibTrans" presStyleCnt="0"/>
      <dgm:spPr/>
    </dgm:pt>
    <dgm:pt modelId="{88A8E03C-7495-44D2-A2F9-91A1E034C681}" type="pres">
      <dgm:prSet presAssocID="{B5E83B5A-D6FD-4521-8B8E-77F07B45E8FE}" presName="node" presStyleLbl="node1" presStyleIdx="1" presStyleCnt="5">
        <dgm:presLayoutVars>
          <dgm:bulletEnabled val="1"/>
        </dgm:presLayoutVars>
      </dgm:prSet>
      <dgm:spPr/>
    </dgm:pt>
    <dgm:pt modelId="{8EDF4A2E-69A6-4E0A-ADC1-D4BBE1F58B42}" type="pres">
      <dgm:prSet presAssocID="{8887D23C-28CC-4EEF-8F74-6027D297D285}" presName="sibTrans" presStyleCnt="0"/>
      <dgm:spPr/>
    </dgm:pt>
    <dgm:pt modelId="{085463DE-7BBB-446A-B835-937340F0E606}" type="pres">
      <dgm:prSet presAssocID="{92831F64-C47B-4873-ABEB-F621BC999FEA}" presName="node" presStyleLbl="node1" presStyleIdx="2" presStyleCnt="5" custLinFactNeighborX="7449">
        <dgm:presLayoutVars>
          <dgm:bulletEnabled val="1"/>
        </dgm:presLayoutVars>
      </dgm:prSet>
      <dgm:spPr/>
    </dgm:pt>
    <dgm:pt modelId="{668637E0-1B62-4A65-AB75-0A649E5F9613}" type="pres">
      <dgm:prSet presAssocID="{52B39D52-82C7-40CB-A281-D3944F0B00E6}" presName="sibTrans" presStyleCnt="0"/>
      <dgm:spPr/>
    </dgm:pt>
    <dgm:pt modelId="{AF0C49AA-6D2E-4060-8D8B-8E42B51B7EBD}" type="pres">
      <dgm:prSet presAssocID="{4633D676-A42E-4C2C-B49B-D219DD8E91C4}" presName="node" presStyleLbl="node1" presStyleIdx="3" presStyleCnt="5">
        <dgm:presLayoutVars>
          <dgm:bulletEnabled val="1"/>
        </dgm:presLayoutVars>
      </dgm:prSet>
      <dgm:spPr/>
    </dgm:pt>
    <dgm:pt modelId="{0BD95724-D9F5-411C-9F1D-040716E92CE7}" type="pres">
      <dgm:prSet presAssocID="{12D161FE-E079-4E31-8133-3D366A5C92FD}" presName="sibTrans" presStyleCnt="0"/>
      <dgm:spPr/>
    </dgm:pt>
    <dgm:pt modelId="{AB1A8387-6542-4EAC-96F3-462AB657517A}" type="pres">
      <dgm:prSet presAssocID="{2B64BB03-299F-4B18-B490-0C3F377D7DEF}" presName="node" presStyleLbl="node1" presStyleIdx="4" presStyleCnt="5">
        <dgm:presLayoutVars>
          <dgm:bulletEnabled val="1"/>
        </dgm:presLayoutVars>
      </dgm:prSet>
      <dgm:spPr/>
    </dgm:pt>
  </dgm:ptLst>
  <dgm:cxnLst>
    <dgm:cxn modelId="{7479B207-9940-4849-B95A-4D02524AAD1C}" srcId="{399ADF43-7CEE-4A0F-8C77-46CC60BCF84B}" destId="{AFACAA60-F672-4CB4-A3C0-EEB79B0788B7}" srcOrd="0" destOrd="0" parTransId="{12F59B9C-51AC-46AF-A514-503066111128}" sibTransId="{0B09B1F8-D692-4C1E-9743-7E0A98E5260A}"/>
    <dgm:cxn modelId="{B4F9D70A-A870-4C6F-ADED-7AFDE5618BFC}" type="presOf" srcId="{B5E83B5A-D6FD-4521-8B8E-77F07B45E8FE}" destId="{88A8E03C-7495-44D2-A2F9-91A1E034C681}" srcOrd="0" destOrd="0" presId="urn:microsoft.com/office/officeart/2005/8/layout/hList6"/>
    <dgm:cxn modelId="{51D42B12-6FDE-4896-B316-C2CACF01D466}" type="presOf" srcId="{2B64BB03-299F-4B18-B490-0C3F377D7DEF}" destId="{AB1A8387-6542-4EAC-96F3-462AB657517A}" srcOrd="0" destOrd="0" presId="urn:microsoft.com/office/officeart/2005/8/layout/hList6"/>
    <dgm:cxn modelId="{DAC7B235-2961-4DE2-B3ED-47529ECC5792}" srcId="{399ADF43-7CEE-4A0F-8C77-46CC60BCF84B}" destId="{2B64BB03-299F-4B18-B490-0C3F377D7DEF}" srcOrd="4" destOrd="0" parTransId="{4A00E40C-C4CD-4B42-A84E-B4D3FA6E93B5}" sibTransId="{FF6466A8-10F3-4FFC-9AF2-65912C8148E6}"/>
    <dgm:cxn modelId="{77271444-48E8-4792-8E6F-A5FC9C0AD4D1}" srcId="{399ADF43-7CEE-4A0F-8C77-46CC60BCF84B}" destId="{B5E83B5A-D6FD-4521-8B8E-77F07B45E8FE}" srcOrd="1" destOrd="0" parTransId="{66B8C548-3054-49C2-B790-002B0BB7A784}" sibTransId="{8887D23C-28CC-4EEF-8F74-6027D297D285}"/>
    <dgm:cxn modelId="{0EB4FB64-A77A-48C1-9272-8A8008DEA5B1}" srcId="{399ADF43-7CEE-4A0F-8C77-46CC60BCF84B}" destId="{4633D676-A42E-4C2C-B49B-D219DD8E91C4}" srcOrd="3" destOrd="0" parTransId="{9F5AEE64-83AC-49E5-9CF1-7129CBD83B16}" sibTransId="{12D161FE-E079-4E31-8133-3D366A5C92FD}"/>
    <dgm:cxn modelId="{71A5AC6C-DC52-4CB0-8B66-A40684F9EB1A}" srcId="{399ADF43-7CEE-4A0F-8C77-46CC60BCF84B}" destId="{92831F64-C47B-4873-ABEB-F621BC999FEA}" srcOrd="2" destOrd="0" parTransId="{59D73FCB-EF23-4609-8C4A-F0FD7CC2D268}" sibTransId="{52B39D52-82C7-40CB-A281-D3944F0B00E6}"/>
    <dgm:cxn modelId="{4308C254-1D2C-4575-9559-FC68DCC68277}" type="presOf" srcId="{4633D676-A42E-4C2C-B49B-D219DD8E91C4}" destId="{AF0C49AA-6D2E-4060-8D8B-8E42B51B7EBD}" srcOrd="0" destOrd="0" presId="urn:microsoft.com/office/officeart/2005/8/layout/hList6"/>
    <dgm:cxn modelId="{D79BB481-1AE1-4715-8AE7-95B9CE0CFB83}" type="presOf" srcId="{92831F64-C47B-4873-ABEB-F621BC999FEA}" destId="{085463DE-7BBB-446A-B835-937340F0E606}" srcOrd="0" destOrd="0" presId="urn:microsoft.com/office/officeart/2005/8/layout/hList6"/>
    <dgm:cxn modelId="{41CFBF91-1870-4247-A07C-BE230245E361}" type="presOf" srcId="{399ADF43-7CEE-4A0F-8C77-46CC60BCF84B}" destId="{41284AF3-00D7-4F30-9309-2E6BCAC0AB80}" srcOrd="0" destOrd="0" presId="urn:microsoft.com/office/officeart/2005/8/layout/hList6"/>
    <dgm:cxn modelId="{7902C2FA-1872-4C0F-AEED-2732DD069968}" type="presOf" srcId="{AFACAA60-F672-4CB4-A3C0-EEB79B0788B7}" destId="{D1197F65-715F-4EF5-BB48-D3757C24A158}" srcOrd="0" destOrd="0" presId="urn:microsoft.com/office/officeart/2005/8/layout/hList6"/>
    <dgm:cxn modelId="{817E7C62-37FA-4DAD-924F-A67A1BC5C4ED}" type="presParOf" srcId="{41284AF3-00D7-4F30-9309-2E6BCAC0AB80}" destId="{D1197F65-715F-4EF5-BB48-D3757C24A158}" srcOrd="0" destOrd="0" presId="urn:microsoft.com/office/officeart/2005/8/layout/hList6"/>
    <dgm:cxn modelId="{F4067B9B-96D2-4D64-AE11-52AD60B328F3}" type="presParOf" srcId="{41284AF3-00D7-4F30-9309-2E6BCAC0AB80}" destId="{3107AF48-2562-4424-9FCC-ECC6FC0A5135}" srcOrd="1" destOrd="0" presId="urn:microsoft.com/office/officeart/2005/8/layout/hList6"/>
    <dgm:cxn modelId="{7ADDDE4F-BD9F-49FA-95ED-2811A6885DD5}" type="presParOf" srcId="{41284AF3-00D7-4F30-9309-2E6BCAC0AB80}" destId="{88A8E03C-7495-44D2-A2F9-91A1E034C681}" srcOrd="2" destOrd="0" presId="urn:microsoft.com/office/officeart/2005/8/layout/hList6"/>
    <dgm:cxn modelId="{40083AB5-D7B1-4255-A265-EE9C25751711}" type="presParOf" srcId="{41284AF3-00D7-4F30-9309-2E6BCAC0AB80}" destId="{8EDF4A2E-69A6-4E0A-ADC1-D4BBE1F58B42}" srcOrd="3" destOrd="0" presId="urn:microsoft.com/office/officeart/2005/8/layout/hList6"/>
    <dgm:cxn modelId="{9E27D310-FD8E-432E-B623-32CBB818EC67}" type="presParOf" srcId="{41284AF3-00D7-4F30-9309-2E6BCAC0AB80}" destId="{085463DE-7BBB-446A-B835-937340F0E606}" srcOrd="4" destOrd="0" presId="urn:microsoft.com/office/officeart/2005/8/layout/hList6"/>
    <dgm:cxn modelId="{C916884D-A27D-4CE1-94EB-A974C5857A9C}" type="presParOf" srcId="{41284AF3-00D7-4F30-9309-2E6BCAC0AB80}" destId="{668637E0-1B62-4A65-AB75-0A649E5F9613}" srcOrd="5" destOrd="0" presId="urn:microsoft.com/office/officeart/2005/8/layout/hList6"/>
    <dgm:cxn modelId="{97943AF9-F610-4BC3-85DB-26DEE0AD59A7}" type="presParOf" srcId="{41284AF3-00D7-4F30-9309-2E6BCAC0AB80}" destId="{AF0C49AA-6D2E-4060-8D8B-8E42B51B7EBD}" srcOrd="6" destOrd="0" presId="urn:microsoft.com/office/officeart/2005/8/layout/hList6"/>
    <dgm:cxn modelId="{86EED46B-1BFC-4141-BDFF-739AAB94FFB1}" type="presParOf" srcId="{41284AF3-00D7-4F30-9309-2E6BCAC0AB80}" destId="{0BD95724-D9F5-411C-9F1D-040716E92CE7}" srcOrd="7" destOrd="0" presId="urn:microsoft.com/office/officeart/2005/8/layout/hList6"/>
    <dgm:cxn modelId="{4DF8C39A-2345-4BBF-B376-2CBC40BBBA57}" type="presParOf" srcId="{41284AF3-00D7-4F30-9309-2E6BCAC0AB80}" destId="{AB1A8387-6542-4EAC-96F3-462AB657517A}" srcOrd="8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1651F1B-DC06-4730-92C3-6F141C0F2DDE}" type="doc">
      <dgm:prSet loTypeId="urn:microsoft.com/office/officeart/2005/8/layout/default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1F0AF670-25D8-4E06-A438-4C15B547AFB0}">
      <dgm:prSet custT="1">
        <dgm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en-US" sz="2800" b="0" dirty="0">
              <a:latin typeface="+mn-lt"/>
            </a:rPr>
            <a:t>…to improve walking and bicycling conditions</a:t>
          </a:r>
        </a:p>
      </dgm:t>
    </dgm:pt>
    <dgm:pt modelId="{D7ADC483-9837-453A-A0C1-498BC0A9CB91}" type="parTrans" cxnId="{33616816-DBF1-46D8-9D21-6D4A21D5D507}">
      <dgm:prSet/>
      <dgm:spPr/>
      <dgm:t>
        <a:bodyPr/>
        <a:lstStyle/>
        <a:p>
          <a:endParaRPr lang="en-US"/>
        </a:p>
      </dgm:t>
    </dgm:pt>
    <dgm:pt modelId="{D32CE6F6-28F8-4C5D-B620-683DA2636D3E}" type="sibTrans" cxnId="{33616816-DBF1-46D8-9D21-6D4A21D5D507}">
      <dgm:prSet/>
      <dgm:spPr/>
      <dgm:t>
        <a:bodyPr/>
        <a:lstStyle/>
        <a:p>
          <a:endParaRPr lang="en-US"/>
        </a:p>
      </dgm:t>
    </dgm:pt>
    <dgm:pt modelId="{49904CF3-5550-4A05-8659-40E6E6D830B2}">
      <dgm:prSet custT="1">
        <dgm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pPr rtl="0"/>
          <a:r>
            <a:rPr lang="en-US" sz="2800" b="0" dirty="0">
              <a:latin typeface="+mn-lt"/>
            </a:rPr>
            <a:t>…to increase physical activity</a:t>
          </a:r>
        </a:p>
      </dgm:t>
    </dgm:pt>
    <dgm:pt modelId="{045EF18C-0798-48B1-9864-E145D0D0027E}" type="parTrans" cxnId="{08E9E6B4-46D6-4BBF-8621-C403B11C97DE}">
      <dgm:prSet/>
      <dgm:spPr/>
      <dgm:t>
        <a:bodyPr/>
        <a:lstStyle/>
        <a:p>
          <a:endParaRPr lang="en-US"/>
        </a:p>
      </dgm:t>
    </dgm:pt>
    <dgm:pt modelId="{A6276E99-D183-4B8D-8092-A876673A7307}" type="sibTrans" cxnId="{08E9E6B4-46D6-4BBF-8621-C403B11C97DE}">
      <dgm:prSet/>
      <dgm:spPr/>
      <dgm:t>
        <a:bodyPr/>
        <a:lstStyle/>
        <a:p>
          <a:endParaRPr lang="en-US"/>
        </a:p>
      </dgm:t>
    </dgm:pt>
    <dgm:pt modelId="{B5C3DA80-3325-4982-B906-DEFF49458500}" type="pres">
      <dgm:prSet presAssocID="{C1651F1B-DC06-4730-92C3-6F141C0F2DDE}" presName="diagram" presStyleCnt="0">
        <dgm:presLayoutVars>
          <dgm:dir/>
          <dgm:resizeHandles val="exact"/>
        </dgm:presLayoutVars>
      </dgm:prSet>
      <dgm:spPr/>
    </dgm:pt>
    <dgm:pt modelId="{4A35AAF8-DA09-4605-9B9A-BAAAB7E1F430}" type="pres">
      <dgm:prSet presAssocID="{1F0AF670-25D8-4E06-A438-4C15B547AFB0}" presName="node" presStyleLbl="node1" presStyleIdx="0" presStyleCnt="2">
        <dgm:presLayoutVars>
          <dgm:bulletEnabled val="1"/>
        </dgm:presLayoutVars>
      </dgm:prSet>
      <dgm:spPr/>
    </dgm:pt>
    <dgm:pt modelId="{64B9D428-1AA6-4864-8482-2CBBC53177D0}" type="pres">
      <dgm:prSet presAssocID="{D32CE6F6-28F8-4C5D-B620-683DA2636D3E}" presName="sibTrans" presStyleCnt="0"/>
      <dgm:spPr/>
    </dgm:pt>
    <dgm:pt modelId="{8C4F47E4-FA8C-4AC7-899E-8A53A0FBBCA8}" type="pres">
      <dgm:prSet presAssocID="{49904CF3-5550-4A05-8659-40E6E6D830B2}" presName="node" presStyleLbl="node1" presStyleIdx="1" presStyleCnt="2">
        <dgm:presLayoutVars>
          <dgm:bulletEnabled val="1"/>
        </dgm:presLayoutVars>
      </dgm:prSet>
      <dgm:spPr/>
    </dgm:pt>
  </dgm:ptLst>
  <dgm:cxnLst>
    <dgm:cxn modelId="{33616816-DBF1-46D8-9D21-6D4A21D5D507}" srcId="{C1651F1B-DC06-4730-92C3-6F141C0F2DDE}" destId="{1F0AF670-25D8-4E06-A438-4C15B547AFB0}" srcOrd="0" destOrd="0" parTransId="{D7ADC483-9837-453A-A0C1-498BC0A9CB91}" sibTransId="{D32CE6F6-28F8-4C5D-B620-683DA2636D3E}"/>
    <dgm:cxn modelId="{ED4A1A39-F274-4959-A01C-CC73B26358C2}" type="presOf" srcId="{49904CF3-5550-4A05-8659-40E6E6D830B2}" destId="{8C4F47E4-FA8C-4AC7-899E-8A53A0FBBCA8}" srcOrd="0" destOrd="0" presId="urn:microsoft.com/office/officeart/2005/8/layout/default"/>
    <dgm:cxn modelId="{EA3E315B-6C12-404C-8AC9-C8CFD8998375}" type="presOf" srcId="{C1651F1B-DC06-4730-92C3-6F141C0F2DDE}" destId="{B5C3DA80-3325-4982-B906-DEFF49458500}" srcOrd="0" destOrd="0" presId="urn:microsoft.com/office/officeart/2005/8/layout/default"/>
    <dgm:cxn modelId="{08E9E6B4-46D6-4BBF-8621-C403B11C97DE}" srcId="{C1651F1B-DC06-4730-92C3-6F141C0F2DDE}" destId="{49904CF3-5550-4A05-8659-40E6E6D830B2}" srcOrd="1" destOrd="0" parTransId="{045EF18C-0798-48B1-9864-E145D0D0027E}" sibTransId="{A6276E99-D183-4B8D-8092-A876673A7307}"/>
    <dgm:cxn modelId="{742736E5-9E3E-4CA8-8EB1-2AD8C67074DD}" type="presOf" srcId="{1F0AF670-25D8-4E06-A438-4C15B547AFB0}" destId="{4A35AAF8-DA09-4605-9B9A-BAAAB7E1F430}" srcOrd="0" destOrd="0" presId="urn:microsoft.com/office/officeart/2005/8/layout/default"/>
    <dgm:cxn modelId="{D1B4C105-6473-450B-BF5F-8404F3C94A75}" type="presParOf" srcId="{B5C3DA80-3325-4982-B906-DEFF49458500}" destId="{4A35AAF8-DA09-4605-9B9A-BAAAB7E1F430}" srcOrd="0" destOrd="0" presId="urn:microsoft.com/office/officeart/2005/8/layout/default"/>
    <dgm:cxn modelId="{243D852E-9820-43FF-9C0D-9AA2F06CFA20}" type="presParOf" srcId="{B5C3DA80-3325-4982-B906-DEFF49458500}" destId="{64B9D428-1AA6-4864-8482-2CBBC53177D0}" srcOrd="1" destOrd="0" presId="urn:microsoft.com/office/officeart/2005/8/layout/default"/>
    <dgm:cxn modelId="{ABCAAED7-AD54-44B8-A9FF-1249A3BD5A7C}" type="presParOf" srcId="{B5C3DA80-3325-4982-B906-DEFF49458500}" destId="{8C4F47E4-FA8C-4AC7-899E-8A53A0FBBCA8}" srcOrd="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A8789F0-E526-4CE6-B7C5-A5B5D757B3FF}" type="doc">
      <dgm:prSet loTypeId="urn:microsoft.com/office/officeart/2005/8/layout/pyramid2" loCatId="list" qsTypeId="urn:microsoft.com/office/officeart/2005/8/quickstyle/simple1" qsCatId="simple" csTypeId="urn:microsoft.com/office/officeart/2005/8/colors/accent2_4" csCatId="accent2" phldr="1"/>
      <dgm:spPr/>
      <dgm:t>
        <a:bodyPr/>
        <a:lstStyle/>
        <a:p>
          <a:endParaRPr lang="en-US"/>
        </a:p>
      </dgm:t>
    </dgm:pt>
    <dgm:pt modelId="{C130F45E-AC60-4624-958D-DA3E04697FCB}">
      <dgm:prSet custT="1"/>
      <dgm:spPr/>
      <dgm:t>
        <a:bodyPr/>
        <a:lstStyle/>
        <a:p>
          <a:pPr rtl="0"/>
          <a:r>
            <a:rPr lang="en-US" sz="2000" b="1" dirty="0">
              <a:latin typeface="+mn-lt"/>
            </a:rPr>
            <a:t>#1   Distance  (66%)</a:t>
          </a:r>
          <a:endParaRPr lang="en-US" sz="2000" dirty="0">
            <a:latin typeface="+mn-lt"/>
          </a:endParaRPr>
        </a:p>
      </dgm:t>
    </dgm:pt>
    <dgm:pt modelId="{0F9C099E-C022-4EA5-A918-274C06556E11}" type="parTrans" cxnId="{FA6A285B-4218-4295-B535-F945DFE3CCDC}">
      <dgm:prSet/>
      <dgm:spPr/>
      <dgm:t>
        <a:bodyPr/>
        <a:lstStyle/>
        <a:p>
          <a:endParaRPr lang="en-US"/>
        </a:p>
      </dgm:t>
    </dgm:pt>
    <dgm:pt modelId="{1A85EA09-E250-4C6A-88F9-46423124CEAA}" type="sibTrans" cxnId="{FA6A285B-4218-4295-B535-F945DFE3CCDC}">
      <dgm:prSet/>
      <dgm:spPr/>
      <dgm:t>
        <a:bodyPr/>
        <a:lstStyle/>
        <a:p>
          <a:endParaRPr lang="en-US"/>
        </a:p>
      </dgm:t>
    </dgm:pt>
    <dgm:pt modelId="{DCAF85CA-E73B-4385-A043-71A95B93FBA1}">
      <dgm:prSet custT="1"/>
      <dgm:spPr/>
      <dgm:t>
        <a:bodyPr/>
        <a:lstStyle/>
        <a:p>
          <a:pPr rtl="0"/>
          <a:r>
            <a:rPr lang="en-US" sz="2000" b="1" dirty="0">
              <a:latin typeface="Verdana"/>
              <a:ea typeface="Verdana"/>
            </a:rPr>
            <a:t>#2   </a:t>
          </a:r>
          <a:r>
            <a:rPr lang="en-US" sz="2000" b="1" dirty="0">
              <a:latin typeface="Verdana"/>
              <a:ea typeface="Verdana"/>
              <a:cs typeface="Calibri"/>
            </a:rPr>
            <a:t>Safety of intersections </a:t>
          </a:r>
          <a:r>
            <a:rPr lang="en-US" sz="2000" b="1" dirty="0">
              <a:latin typeface="Verdana"/>
              <a:ea typeface="Verdana"/>
            </a:rPr>
            <a:t> (39%)</a:t>
          </a:r>
        </a:p>
      </dgm:t>
    </dgm:pt>
    <dgm:pt modelId="{57FBEA8E-5941-46B7-B88B-47F656CF2A1E}" type="parTrans" cxnId="{D23E6C16-0DC5-4FC0-8E6A-DE99A28CD00A}">
      <dgm:prSet/>
      <dgm:spPr/>
      <dgm:t>
        <a:bodyPr/>
        <a:lstStyle/>
        <a:p>
          <a:endParaRPr lang="en-US"/>
        </a:p>
      </dgm:t>
    </dgm:pt>
    <dgm:pt modelId="{14E7CDEF-A8F8-446F-BBF2-88A68F47C5A5}" type="sibTrans" cxnId="{D23E6C16-0DC5-4FC0-8E6A-DE99A28CD00A}">
      <dgm:prSet/>
      <dgm:spPr/>
      <dgm:t>
        <a:bodyPr/>
        <a:lstStyle/>
        <a:p>
          <a:endParaRPr lang="en-US"/>
        </a:p>
      </dgm:t>
    </dgm:pt>
    <dgm:pt modelId="{B2C512C1-1588-4F88-9C2E-89621C3DFC28}">
      <dgm:prSet custT="1"/>
      <dgm:spPr/>
      <dgm:t>
        <a:bodyPr/>
        <a:lstStyle/>
        <a:p>
          <a:pPr rtl="0"/>
          <a:r>
            <a:rPr lang="en-US" sz="2000" b="1" dirty="0">
              <a:latin typeface="+mn-lt"/>
            </a:rPr>
            <a:t>#4    Speed of traffic along route  (34%)</a:t>
          </a:r>
          <a:endParaRPr lang="en-US" sz="2000" dirty="0">
            <a:latin typeface="+mn-lt"/>
          </a:endParaRPr>
        </a:p>
      </dgm:t>
    </dgm:pt>
    <dgm:pt modelId="{21FF1B09-5E9C-475D-8208-B21C01BF65FB}" type="parTrans" cxnId="{97EF321E-DF47-4774-B111-90FAAFBE4BE2}">
      <dgm:prSet/>
      <dgm:spPr/>
      <dgm:t>
        <a:bodyPr/>
        <a:lstStyle/>
        <a:p>
          <a:endParaRPr lang="en-US"/>
        </a:p>
      </dgm:t>
    </dgm:pt>
    <dgm:pt modelId="{22D6CE55-62DF-4421-8BFA-DABCADAD2D0A}" type="sibTrans" cxnId="{97EF321E-DF47-4774-B111-90FAAFBE4BE2}">
      <dgm:prSet/>
      <dgm:spPr/>
      <dgm:t>
        <a:bodyPr/>
        <a:lstStyle/>
        <a:p>
          <a:endParaRPr lang="en-US"/>
        </a:p>
      </dgm:t>
    </dgm:pt>
    <dgm:pt modelId="{35F76B42-5044-4E1E-A47C-EA983DD3127F}">
      <dgm:prSet custT="1"/>
      <dgm:spPr/>
      <dgm:t>
        <a:bodyPr/>
        <a:lstStyle/>
        <a:p>
          <a:pPr rtl="0"/>
          <a:r>
            <a:rPr lang="en-US" sz="2000" b="1" dirty="0">
              <a:latin typeface="+mn-lt"/>
            </a:rPr>
            <a:t>#5    Sidewalks or pathways  (25%)</a:t>
          </a:r>
        </a:p>
      </dgm:t>
    </dgm:pt>
    <dgm:pt modelId="{20CCCC13-6CF1-4030-982A-5A53B1EA9865}" type="parTrans" cxnId="{7B9A13BB-61B9-4858-AD30-9E884BA86B7A}">
      <dgm:prSet/>
      <dgm:spPr/>
      <dgm:t>
        <a:bodyPr/>
        <a:lstStyle/>
        <a:p>
          <a:endParaRPr lang="en-US"/>
        </a:p>
      </dgm:t>
    </dgm:pt>
    <dgm:pt modelId="{7DF80205-AAD6-4C54-9DF5-B45CC3CEA2A0}" type="sibTrans" cxnId="{7B9A13BB-61B9-4858-AD30-9E884BA86B7A}">
      <dgm:prSet/>
      <dgm:spPr/>
      <dgm:t>
        <a:bodyPr/>
        <a:lstStyle/>
        <a:p>
          <a:endParaRPr lang="en-US"/>
        </a:p>
      </dgm:t>
    </dgm:pt>
    <dgm:pt modelId="{200D9A0F-A581-4135-9978-109B77DBE8AD}">
      <dgm:prSet custT="1"/>
      <dgm:spPr>
        <a:ln>
          <a:solidFill>
            <a:srgbClr val="5959B2"/>
          </a:solidFill>
        </a:ln>
      </dgm:spPr>
      <dgm:t>
        <a:bodyPr/>
        <a:lstStyle/>
        <a:p>
          <a:pPr rtl="0"/>
          <a:r>
            <a:rPr lang="en-US" sz="2000" b="1" dirty="0">
              <a:latin typeface="+mn-lt"/>
            </a:rPr>
            <a:t>#3   Amount of traffic along route  (39%)</a:t>
          </a:r>
          <a:endParaRPr lang="en-US" sz="2000" dirty="0">
            <a:latin typeface="+mn-lt"/>
          </a:endParaRPr>
        </a:p>
      </dgm:t>
    </dgm:pt>
    <dgm:pt modelId="{BE61658D-9450-4FEE-9B1C-328E962841F9}" type="sibTrans" cxnId="{02BC2BE8-28D1-4968-AF09-4C010206CAD2}">
      <dgm:prSet/>
      <dgm:spPr/>
      <dgm:t>
        <a:bodyPr/>
        <a:lstStyle/>
        <a:p>
          <a:endParaRPr lang="en-US"/>
        </a:p>
      </dgm:t>
    </dgm:pt>
    <dgm:pt modelId="{03A0B502-4257-46BB-966E-73029DFC24A4}" type="parTrans" cxnId="{02BC2BE8-28D1-4968-AF09-4C010206CAD2}">
      <dgm:prSet/>
      <dgm:spPr/>
      <dgm:t>
        <a:bodyPr/>
        <a:lstStyle/>
        <a:p>
          <a:endParaRPr lang="en-US"/>
        </a:p>
      </dgm:t>
    </dgm:pt>
    <dgm:pt modelId="{63EAC1E0-A0B3-48FF-9F17-ED16BAD1AA40}" type="pres">
      <dgm:prSet presAssocID="{AA8789F0-E526-4CE6-B7C5-A5B5D757B3FF}" presName="compositeShape" presStyleCnt="0">
        <dgm:presLayoutVars>
          <dgm:dir/>
          <dgm:resizeHandles/>
        </dgm:presLayoutVars>
      </dgm:prSet>
      <dgm:spPr/>
    </dgm:pt>
    <dgm:pt modelId="{784063B5-49A0-43B6-BFA0-05BCD7C61597}" type="pres">
      <dgm:prSet presAssocID="{AA8789F0-E526-4CE6-B7C5-A5B5D757B3FF}" presName="pyramid" presStyleLbl="node1" presStyleIdx="0" presStyleCnt="1"/>
      <dgm:spPr/>
    </dgm:pt>
    <dgm:pt modelId="{B067B585-E8F1-422A-AEEB-73D032D0139C}" type="pres">
      <dgm:prSet presAssocID="{AA8789F0-E526-4CE6-B7C5-A5B5D757B3FF}" presName="theList" presStyleCnt="0"/>
      <dgm:spPr/>
    </dgm:pt>
    <dgm:pt modelId="{B77EBF0D-6A1C-4451-9AC5-A842C0EFE654}" type="pres">
      <dgm:prSet presAssocID="{C130F45E-AC60-4624-958D-DA3E04697FCB}" presName="aNode" presStyleLbl="fgAcc1" presStyleIdx="0" presStyleCnt="5" custScaleX="265428" custScaleY="89453" custLinFactNeighborX="-26021" custLinFactNeighborY="9804">
        <dgm:presLayoutVars>
          <dgm:bulletEnabled val="1"/>
        </dgm:presLayoutVars>
      </dgm:prSet>
      <dgm:spPr/>
    </dgm:pt>
    <dgm:pt modelId="{8FED7711-16E0-4C87-9296-A21A8E6F1B62}" type="pres">
      <dgm:prSet presAssocID="{C130F45E-AC60-4624-958D-DA3E04697FCB}" presName="aSpace" presStyleCnt="0"/>
      <dgm:spPr/>
    </dgm:pt>
    <dgm:pt modelId="{68CA3550-D2A9-432C-AA70-365085E68EA8}" type="pres">
      <dgm:prSet presAssocID="{DCAF85CA-E73B-4385-A043-71A95B93FBA1}" presName="aNode" presStyleLbl="fgAcc1" presStyleIdx="1" presStyleCnt="5" custScaleX="215550" custScaleY="92614" custLinFactNeighborX="-17671" custLinFactNeighborY="16004">
        <dgm:presLayoutVars>
          <dgm:bulletEnabled val="1"/>
        </dgm:presLayoutVars>
      </dgm:prSet>
      <dgm:spPr/>
    </dgm:pt>
    <dgm:pt modelId="{E986C41B-5405-418F-8E92-1E846940282C}" type="pres">
      <dgm:prSet presAssocID="{DCAF85CA-E73B-4385-A043-71A95B93FBA1}" presName="aSpace" presStyleCnt="0"/>
      <dgm:spPr/>
    </dgm:pt>
    <dgm:pt modelId="{96418C59-EA49-42EF-822C-2F9A1A81B2FA}" type="pres">
      <dgm:prSet presAssocID="{200D9A0F-A581-4135-9978-109B77DBE8AD}" presName="aNode" presStyleLbl="fgAcc1" presStyleIdx="2" presStyleCnt="5" custScaleX="214255" custScaleY="81986" custLinFactNeighborX="-18318" custLinFactNeighborY="-1149">
        <dgm:presLayoutVars>
          <dgm:bulletEnabled val="1"/>
        </dgm:presLayoutVars>
      </dgm:prSet>
      <dgm:spPr/>
    </dgm:pt>
    <dgm:pt modelId="{EE1AE8B8-6545-41B4-AC7E-D839864E3EBE}" type="pres">
      <dgm:prSet presAssocID="{200D9A0F-A581-4135-9978-109B77DBE8AD}" presName="aSpace" presStyleCnt="0"/>
      <dgm:spPr/>
    </dgm:pt>
    <dgm:pt modelId="{8408964A-C7A5-484A-8251-1036569C56E6}" type="pres">
      <dgm:prSet presAssocID="{B2C512C1-1588-4F88-9C2E-89621C3DFC28}" presName="aNode" presStyleLbl="fgAcc1" presStyleIdx="3" presStyleCnt="5" custScaleX="206408" custScaleY="88746" custLinFactNeighborX="-22242" custLinFactNeighborY="-11732">
        <dgm:presLayoutVars>
          <dgm:bulletEnabled val="1"/>
        </dgm:presLayoutVars>
      </dgm:prSet>
      <dgm:spPr/>
    </dgm:pt>
    <dgm:pt modelId="{23016168-E9D2-49C9-BB7F-28D0CDACB336}" type="pres">
      <dgm:prSet presAssocID="{B2C512C1-1588-4F88-9C2E-89621C3DFC28}" presName="aSpace" presStyleCnt="0"/>
      <dgm:spPr/>
    </dgm:pt>
    <dgm:pt modelId="{0B1A2F7A-0F37-482E-B9E8-0360E2ABDBE8}" type="pres">
      <dgm:prSet presAssocID="{35F76B42-5044-4E1E-A47C-EA983DD3127F}" presName="aNode" presStyleLbl="fgAcc1" presStyleIdx="4" presStyleCnt="5" custScaleX="185462" custScaleY="81904" custLinFactNeighborX="-32190" custLinFactNeighborY="-38337">
        <dgm:presLayoutVars>
          <dgm:bulletEnabled val="1"/>
        </dgm:presLayoutVars>
      </dgm:prSet>
      <dgm:spPr/>
    </dgm:pt>
    <dgm:pt modelId="{2E288BFE-86DA-4ACC-845A-EBBF16ECF13F}" type="pres">
      <dgm:prSet presAssocID="{35F76B42-5044-4E1E-A47C-EA983DD3127F}" presName="aSpace" presStyleCnt="0"/>
      <dgm:spPr/>
    </dgm:pt>
  </dgm:ptLst>
  <dgm:cxnLst>
    <dgm:cxn modelId="{D23E6C16-0DC5-4FC0-8E6A-DE99A28CD00A}" srcId="{AA8789F0-E526-4CE6-B7C5-A5B5D757B3FF}" destId="{DCAF85CA-E73B-4385-A043-71A95B93FBA1}" srcOrd="1" destOrd="0" parTransId="{57FBEA8E-5941-46B7-B88B-47F656CF2A1E}" sibTransId="{14E7CDEF-A8F8-446F-BBF2-88A68F47C5A5}"/>
    <dgm:cxn modelId="{97EF321E-DF47-4774-B111-90FAAFBE4BE2}" srcId="{AA8789F0-E526-4CE6-B7C5-A5B5D757B3FF}" destId="{B2C512C1-1588-4F88-9C2E-89621C3DFC28}" srcOrd="3" destOrd="0" parTransId="{21FF1B09-5E9C-475D-8208-B21C01BF65FB}" sibTransId="{22D6CE55-62DF-4421-8BFA-DABCADAD2D0A}"/>
    <dgm:cxn modelId="{FA6A285B-4218-4295-B535-F945DFE3CCDC}" srcId="{AA8789F0-E526-4CE6-B7C5-A5B5D757B3FF}" destId="{C130F45E-AC60-4624-958D-DA3E04697FCB}" srcOrd="0" destOrd="0" parTransId="{0F9C099E-C022-4EA5-A918-274C06556E11}" sibTransId="{1A85EA09-E250-4C6A-88F9-46423124CEAA}"/>
    <dgm:cxn modelId="{D4C85B65-93B3-4A85-8A38-2F2EC576AD7D}" type="presOf" srcId="{200D9A0F-A581-4135-9978-109B77DBE8AD}" destId="{96418C59-EA49-42EF-822C-2F9A1A81B2FA}" srcOrd="0" destOrd="0" presId="urn:microsoft.com/office/officeart/2005/8/layout/pyramid2"/>
    <dgm:cxn modelId="{1001AC53-0280-4A9D-AD64-6DD6683BE313}" type="presOf" srcId="{35F76B42-5044-4E1E-A47C-EA983DD3127F}" destId="{0B1A2F7A-0F37-482E-B9E8-0360E2ABDBE8}" srcOrd="0" destOrd="0" presId="urn:microsoft.com/office/officeart/2005/8/layout/pyramid2"/>
    <dgm:cxn modelId="{1989527D-536C-4CBE-AD0E-796E044A2D58}" type="presOf" srcId="{AA8789F0-E526-4CE6-B7C5-A5B5D757B3FF}" destId="{63EAC1E0-A0B3-48FF-9F17-ED16BAD1AA40}" srcOrd="0" destOrd="0" presId="urn:microsoft.com/office/officeart/2005/8/layout/pyramid2"/>
    <dgm:cxn modelId="{25467F93-085A-4F74-9D9F-01AFE2393082}" type="presOf" srcId="{DCAF85CA-E73B-4385-A043-71A95B93FBA1}" destId="{68CA3550-D2A9-432C-AA70-365085E68EA8}" srcOrd="0" destOrd="0" presId="urn:microsoft.com/office/officeart/2005/8/layout/pyramid2"/>
    <dgm:cxn modelId="{7B9A13BB-61B9-4858-AD30-9E884BA86B7A}" srcId="{AA8789F0-E526-4CE6-B7C5-A5B5D757B3FF}" destId="{35F76B42-5044-4E1E-A47C-EA983DD3127F}" srcOrd="4" destOrd="0" parTransId="{20CCCC13-6CF1-4030-982A-5A53B1EA9865}" sibTransId="{7DF80205-AAD6-4C54-9DF5-B45CC3CEA2A0}"/>
    <dgm:cxn modelId="{36C949D4-0B1E-48B1-BC13-E7C34403D76D}" type="presOf" srcId="{C130F45E-AC60-4624-958D-DA3E04697FCB}" destId="{B77EBF0D-6A1C-4451-9AC5-A842C0EFE654}" srcOrd="0" destOrd="0" presId="urn:microsoft.com/office/officeart/2005/8/layout/pyramid2"/>
    <dgm:cxn modelId="{02BC2BE8-28D1-4968-AF09-4C010206CAD2}" srcId="{AA8789F0-E526-4CE6-B7C5-A5B5D757B3FF}" destId="{200D9A0F-A581-4135-9978-109B77DBE8AD}" srcOrd="2" destOrd="0" parTransId="{03A0B502-4257-46BB-966E-73029DFC24A4}" sibTransId="{BE61658D-9450-4FEE-9B1C-328E962841F9}"/>
    <dgm:cxn modelId="{DB5944E8-9EA7-4401-AC5E-F48A0E2DEE53}" type="presOf" srcId="{B2C512C1-1588-4F88-9C2E-89621C3DFC28}" destId="{8408964A-C7A5-484A-8251-1036569C56E6}" srcOrd="0" destOrd="0" presId="urn:microsoft.com/office/officeart/2005/8/layout/pyramid2"/>
    <dgm:cxn modelId="{B0BF9D0F-A8C6-453D-B2AA-9BCBE2DE00CC}" type="presParOf" srcId="{63EAC1E0-A0B3-48FF-9F17-ED16BAD1AA40}" destId="{784063B5-49A0-43B6-BFA0-05BCD7C61597}" srcOrd="0" destOrd="0" presId="urn:microsoft.com/office/officeart/2005/8/layout/pyramid2"/>
    <dgm:cxn modelId="{B187B2E9-80A5-454B-BF94-AC87111D5BE8}" type="presParOf" srcId="{63EAC1E0-A0B3-48FF-9F17-ED16BAD1AA40}" destId="{B067B585-E8F1-422A-AEEB-73D032D0139C}" srcOrd="1" destOrd="0" presId="urn:microsoft.com/office/officeart/2005/8/layout/pyramid2"/>
    <dgm:cxn modelId="{CFD2CA9A-8AD7-4B72-B893-57ADA7BAB641}" type="presParOf" srcId="{B067B585-E8F1-422A-AEEB-73D032D0139C}" destId="{B77EBF0D-6A1C-4451-9AC5-A842C0EFE654}" srcOrd="0" destOrd="0" presId="urn:microsoft.com/office/officeart/2005/8/layout/pyramid2"/>
    <dgm:cxn modelId="{4383182E-0443-467D-91A7-52E891E1C406}" type="presParOf" srcId="{B067B585-E8F1-422A-AEEB-73D032D0139C}" destId="{8FED7711-16E0-4C87-9296-A21A8E6F1B62}" srcOrd="1" destOrd="0" presId="urn:microsoft.com/office/officeart/2005/8/layout/pyramid2"/>
    <dgm:cxn modelId="{F7C4E81E-9EAF-439D-A814-E6A061EECB40}" type="presParOf" srcId="{B067B585-E8F1-422A-AEEB-73D032D0139C}" destId="{68CA3550-D2A9-432C-AA70-365085E68EA8}" srcOrd="2" destOrd="0" presId="urn:microsoft.com/office/officeart/2005/8/layout/pyramid2"/>
    <dgm:cxn modelId="{2E9528D9-EDA0-4186-AC15-B0FEBFB55298}" type="presParOf" srcId="{B067B585-E8F1-422A-AEEB-73D032D0139C}" destId="{E986C41B-5405-418F-8E92-1E846940282C}" srcOrd="3" destOrd="0" presId="urn:microsoft.com/office/officeart/2005/8/layout/pyramid2"/>
    <dgm:cxn modelId="{8EADDFD7-23D0-41A6-B34F-23A9097AC5FC}" type="presParOf" srcId="{B067B585-E8F1-422A-AEEB-73D032D0139C}" destId="{96418C59-EA49-42EF-822C-2F9A1A81B2FA}" srcOrd="4" destOrd="0" presId="urn:microsoft.com/office/officeart/2005/8/layout/pyramid2"/>
    <dgm:cxn modelId="{DCD23F0A-12F8-4999-98DC-265EDBAB04CB}" type="presParOf" srcId="{B067B585-E8F1-422A-AEEB-73D032D0139C}" destId="{EE1AE8B8-6545-41B4-AC7E-D839864E3EBE}" srcOrd="5" destOrd="0" presId="urn:microsoft.com/office/officeart/2005/8/layout/pyramid2"/>
    <dgm:cxn modelId="{908DBFC1-8FF6-4226-8876-86A2FA96F725}" type="presParOf" srcId="{B067B585-E8F1-422A-AEEB-73D032D0139C}" destId="{8408964A-C7A5-484A-8251-1036569C56E6}" srcOrd="6" destOrd="0" presId="urn:microsoft.com/office/officeart/2005/8/layout/pyramid2"/>
    <dgm:cxn modelId="{E7345E63-AEC0-4C29-8F62-C4DC26B74431}" type="presParOf" srcId="{B067B585-E8F1-422A-AEEB-73D032D0139C}" destId="{23016168-E9D2-49C9-BB7F-28D0CDACB336}" srcOrd="7" destOrd="0" presId="urn:microsoft.com/office/officeart/2005/8/layout/pyramid2"/>
    <dgm:cxn modelId="{5BBD9F16-A112-4778-9313-C6E1391B81AC}" type="presParOf" srcId="{B067B585-E8F1-422A-AEEB-73D032D0139C}" destId="{0B1A2F7A-0F37-482E-B9E8-0360E2ABDBE8}" srcOrd="8" destOrd="0" presId="urn:microsoft.com/office/officeart/2005/8/layout/pyramid2"/>
    <dgm:cxn modelId="{934C1DFF-D2F0-4FA2-9E75-41A55F197F21}" type="presParOf" srcId="{B067B585-E8F1-422A-AEEB-73D032D0139C}" destId="{2E288BFE-86DA-4ACC-845A-EBBF16ECF13F}" srcOrd="9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A8789F0-E526-4CE6-B7C5-A5B5D757B3FF}" type="doc">
      <dgm:prSet loTypeId="urn:microsoft.com/office/officeart/2005/8/layout/pyramid2" loCatId="list" qsTypeId="urn:microsoft.com/office/officeart/2005/8/quickstyle/simple1" qsCatId="simple" csTypeId="urn:microsoft.com/office/officeart/2005/8/colors/accent2_4" csCatId="accent2" phldr="1"/>
      <dgm:spPr/>
      <dgm:t>
        <a:bodyPr/>
        <a:lstStyle/>
        <a:p>
          <a:endParaRPr lang="en-US"/>
        </a:p>
      </dgm:t>
    </dgm:pt>
    <dgm:pt modelId="{C130F45E-AC60-4624-958D-DA3E04697FCB}">
      <dgm:prSet custT="1"/>
      <dgm:spPr/>
      <dgm:t>
        <a:bodyPr/>
        <a:lstStyle/>
        <a:p>
          <a:pPr rtl="0"/>
          <a:r>
            <a:rPr lang="en-US" sz="2000" b="1" dirty="0">
              <a:latin typeface="+mn-lt"/>
            </a:rPr>
            <a:t>#1   Distance  (66%)</a:t>
          </a:r>
          <a:endParaRPr lang="en-US" sz="2000" dirty="0">
            <a:latin typeface="+mn-lt"/>
          </a:endParaRPr>
        </a:p>
      </dgm:t>
    </dgm:pt>
    <dgm:pt modelId="{0F9C099E-C022-4EA5-A918-274C06556E11}" type="parTrans" cxnId="{FA6A285B-4218-4295-B535-F945DFE3CCDC}">
      <dgm:prSet/>
      <dgm:spPr/>
      <dgm:t>
        <a:bodyPr/>
        <a:lstStyle/>
        <a:p>
          <a:endParaRPr lang="en-US"/>
        </a:p>
      </dgm:t>
    </dgm:pt>
    <dgm:pt modelId="{1A85EA09-E250-4C6A-88F9-46423124CEAA}" type="sibTrans" cxnId="{FA6A285B-4218-4295-B535-F945DFE3CCDC}">
      <dgm:prSet/>
      <dgm:spPr/>
      <dgm:t>
        <a:bodyPr/>
        <a:lstStyle/>
        <a:p>
          <a:endParaRPr lang="en-US"/>
        </a:p>
      </dgm:t>
    </dgm:pt>
    <dgm:pt modelId="{DCAF85CA-E73B-4385-A043-71A95B93FBA1}">
      <dgm:prSet custT="1"/>
      <dgm:spPr/>
      <dgm:t>
        <a:bodyPr/>
        <a:lstStyle/>
        <a:p>
          <a:pPr rtl="0"/>
          <a:r>
            <a:rPr lang="en-US" sz="2000" b="1" dirty="0">
              <a:latin typeface="+mn-lt"/>
            </a:rPr>
            <a:t>#2   Safety of intersections &amp; crossings (39%)</a:t>
          </a:r>
        </a:p>
      </dgm:t>
    </dgm:pt>
    <dgm:pt modelId="{57FBEA8E-5941-46B7-B88B-47F656CF2A1E}" type="parTrans" cxnId="{D23E6C16-0DC5-4FC0-8E6A-DE99A28CD00A}">
      <dgm:prSet/>
      <dgm:spPr/>
      <dgm:t>
        <a:bodyPr/>
        <a:lstStyle/>
        <a:p>
          <a:endParaRPr lang="en-US"/>
        </a:p>
      </dgm:t>
    </dgm:pt>
    <dgm:pt modelId="{14E7CDEF-A8F8-446F-BBF2-88A68F47C5A5}" type="sibTrans" cxnId="{D23E6C16-0DC5-4FC0-8E6A-DE99A28CD00A}">
      <dgm:prSet/>
      <dgm:spPr/>
      <dgm:t>
        <a:bodyPr/>
        <a:lstStyle/>
        <a:p>
          <a:endParaRPr lang="en-US"/>
        </a:p>
      </dgm:t>
    </dgm:pt>
    <dgm:pt modelId="{B2C512C1-1588-4F88-9C2E-89621C3DFC28}">
      <dgm:prSet custT="1"/>
      <dgm:spPr/>
      <dgm:t>
        <a:bodyPr/>
        <a:lstStyle/>
        <a:p>
          <a:pPr rtl="0"/>
          <a:r>
            <a:rPr lang="en-US" sz="2000" b="1" dirty="0">
              <a:latin typeface="+mn-lt"/>
            </a:rPr>
            <a:t>#4    Speed of traffic along route (34%)</a:t>
          </a:r>
          <a:endParaRPr lang="en-US" sz="2000" dirty="0">
            <a:latin typeface="+mn-lt"/>
          </a:endParaRPr>
        </a:p>
      </dgm:t>
    </dgm:pt>
    <dgm:pt modelId="{21FF1B09-5E9C-475D-8208-B21C01BF65FB}" type="parTrans" cxnId="{97EF321E-DF47-4774-B111-90FAAFBE4BE2}">
      <dgm:prSet/>
      <dgm:spPr/>
      <dgm:t>
        <a:bodyPr/>
        <a:lstStyle/>
        <a:p>
          <a:endParaRPr lang="en-US"/>
        </a:p>
      </dgm:t>
    </dgm:pt>
    <dgm:pt modelId="{22D6CE55-62DF-4421-8BFA-DABCADAD2D0A}" type="sibTrans" cxnId="{97EF321E-DF47-4774-B111-90FAAFBE4BE2}">
      <dgm:prSet/>
      <dgm:spPr/>
      <dgm:t>
        <a:bodyPr/>
        <a:lstStyle/>
        <a:p>
          <a:endParaRPr lang="en-US"/>
        </a:p>
      </dgm:t>
    </dgm:pt>
    <dgm:pt modelId="{35F76B42-5044-4E1E-A47C-EA983DD3127F}">
      <dgm:prSet custT="1"/>
      <dgm:spPr/>
      <dgm:t>
        <a:bodyPr/>
        <a:lstStyle/>
        <a:p>
          <a:pPr rtl="0"/>
          <a:r>
            <a:rPr lang="en-US" sz="2000" b="1" dirty="0">
              <a:latin typeface="+mn-lt"/>
            </a:rPr>
            <a:t>#5    Sidewalks or paths (25%)</a:t>
          </a:r>
        </a:p>
      </dgm:t>
    </dgm:pt>
    <dgm:pt modelId="{20CCCC13-6CF1-4030-982A-5A53B1EA9865}" type="parTrans" cxnId="{7B9A13BB-61B9-4858-AD30-9E884BA86B7A}">
      <dgm:prSet/>
      <dgm:spPr/>
      <dgm:t>
        <a:bodyPr/>
        <a:lstStyle/>
        <a:p>
          <a:endParaRPr lang="en-US"/>
        </a:p>
      </dgm:t>
    </dgm:pt>
    <dgm:pt modelId="{7DF80205-AAD6-4C54-9DF5-B45CC3CEA2A0}" type="sibTrans" cxnId="{7B9A13BB-61B9-4858-AD30-9E884BA86B7A}">
      <dgm:prSet/>
      <dgm:spPr/>
      <dgm:t>
        <a:bodyPr/>
        <a:lstStyle/>
        <a:p>
          <a:endParaRPr lang="en-US"/>
        </a:p>
      </dgm:t>
    </dgm:pt>
    <dgm:pt modelId="{200D9A0F-A581-4135-9978-109B77DBE8AD}">
      <dgm:prSet custT="1"/>
      <dgm:spPr>
        <a:ln>
          <a:solidFill>
            <a:srgbClr val="5959B2"/>
          </a:solidFill>
        </a:ln>
      </dgm:spPr>
      <dgm:t>
        <a:bodyPr/>
        <a:lstStyle/>
        <a:p>
          <a:pPr rtl="0"/>
          <a:r>
            <a:rPr lang="en-US" sz="2000" b="1" dirty="0">
              <a:latin typeface="+mn-lt"/>
            </a:rPr>
            <a:t>#3   Amount of traffic along route  (39%)</a:t>
          </a:r>
          <a:endParaRPr lang="en-US" sz="2000" dirty="0">
            <a:latin typeface="+mn-lt"/>
          </a:endParaRPr>
        </a:p>
      </dgm:t>
    </dgm:pt>
    <dgm:pt modelId="{BE61658D-9450-4FEE-9B1C-328E962841F9}" type="sibTrans" cxnId="{02BC2BE8-28D1-4968-AF09-4C010206CAD2}">
      <dgm:prSet/>
      <dgm:spPr/>
      <dgm:t>
        <a:bodyPr/>
        <a:lstStyle/>
        <a:p>
          <a:endParaRPr lang="en-US"/>
        </a:p>
      </dgm:t>
    </dgm:pt>
    <dgm:pt modelId="{03A0B502-4257-46BB-966E-73029DFC24A4}" type="parTrans" cxnId="{02BC2BE8-28D1-4968-AF09-4C010206CAD2}">
      <dgm:prSet/>
      <dgm:spPr/>
      <dgm:t>
        <a:bodyPr/>
        <a:lstStyle/>
        <a:p>
          <a:endParaRPr lang="en-US"/>
        </a:p>
      </dgm:t>
    </dgm:pt>
    <dgm:pt modelId="{63EAC1E0-A0B3-48FF-9F17-ED16BAD1AA40}" type="pres">
      <dgm:prSet presAssocID="{AA8789F0-E526-4CE6-B7C5-A5B5D757B3FF}" presName="compositeShape" presStyleCnt="0">
        <dgm:presLayoutVars>
          <dgm:dir/>
          <dgm:resizeHandles/>
        </dgm:presLayoutVars>
      </dgm:prSet>
      <dgm:spPr/>
    </dgm:pt>
    <dgm:pt modelId="{784063B5-49A0-43B6-BFA0-05BCD7C61597}" type="pres">
      <dgm:prSet presAssocID="{AA8789F0-E526-4CE6-B7C5-A5B5D757B3FF}" presName="pyramid" presStyleLbl="node1" presStyleIdx="0" presStyleCnt="1"/>
      <dgm:spPr/>
    </dgm:pt>
    <dgm:pt modelId="{B067B585-E8F1-422A-AEEB-73D032D0139C}" type="pres">
      <dgm:prSet presAssocID="{AA8789F0-E526-4CE6-B7C5-A5B5D757B3FF}" presName="theList" presStyleCnt="0"/>
      <dgm:spPr/>
    </dgm:pt>
    <dgm:pt modelId="{B77EBF0D-6A1C-4451-9AC5-A842C0EFE654}" type="pres">
      <dgm:prSet presAssocID="{C130F45E-AC60-4624-958D-DA3E04697FCB}" presName="aNode" presStyleLbl="fgAcc1" presStyleIdx="0" presStyleCnt="5" custScaleX="265428" custScaleY="89453" custLinFactNeighborX="-26021" custLinFactNeighborY="9804">
        <dgm:presLayoutVars>
          <dgm:bulletEnabled val="1"/>
        </dgm:presLayoutVars>
      </dgm:prSet>
      <dgm:spPr/>
    </dgm:pt>
    <dgm:pt modelId="{8FED7711-16E0-4C87-9296-A21A8E6F1B62}" type="pres">
      <dgm:prSet presAssocID="{C130F45E-AC60-4624-958D-DA3E04697FCB}" presName="aSpace" presStyleCnt="0"/>
      <dgm:spPr/>
    </dgm:pt>
    <dgm:pt modelId="{68CA3550-D2A9-432C-AA70-365085E68EA8}" type="pres">
      <dgm:prSet presAssocID="{DCAF85CA-E73B-4385-A043-71A95B93FBA1}" presName="aNode" presStyleLbl="fgAcc1" presStyleIdx="1" presStyleCnt="5" custScaleX="215550" custScaleY="92614" custLinFactNeighborX="-18209" custLinFactNeighborY="56322">
        <dgm:presLayoutVars>
          <dgm:bulletEnabled val="1"/>
        </dgm:presLayoutVars>
      </dgm:prSet>
      <dgm:spPr/>
    </dgm:pt>
    <dgm:pt modelId="{E986C41B-5405-418F-8E92-1E846940282C}" type="pres">
      <dgm:prSet presAssocID="{DCAF85CA-E73B-4385-A043-71A95B93FBA1}" presName="aSpace" presStyleCnt="0"/>
      <dgm:spPr/>
    </dgm:pt>
    <dgm:pt modelId="{96418C59-EA49-42EF-822C-2F9A1A81B2FA}" type="pres">
      <dgm:prSet presAssocID="{200D9A0F-A581-4135-9978-109B77DBE8AD}" presName="aNode" presStyleLbl="fgAcc1" presStyleIdx="2" presStyleCnt="5" custScaleX="214255" custScaleY="81986" custLinFactNeighborX="-18318" custLinFactNeighborY="-1149">
        <dgm:presLayoutVars>
          <dgm:bulletEnabled val="1"/>
        </dgm:presLayoutVars>
      </dgm:prSet>
      <dgm:spPr/>
    </dgm:pt>
    <dgm:pt modelId="{EE1AE8B8-6545-41B4-AC7E-D839864E3EBE}" type="pres">
      <dgm:prSet presAssocID="{200D9A0F-A581-4135-9978-109B77DBE8AD}" presName="aSpace" presStyleCnt="0"/>
      <dgm:spPr/>
    </dgm:pt>
    <dgm:pt modelId="{8408964A-C7A5-484A-8251-1036569C56E6}" type="pres">
      <dgm:prSet presAssocID="{B2C512C1-1588-4F88-9C2E-89621C3DFC28}" presName="aNode" presStyleLbl="fgAcc1" presStyleIdx="3" presStyleCnt="5" custScaleX="206408" custScaleY="88746" custLinFactNeighborX="-23386" custLinFactNeighborY="-12134">
        <dgm:presLayoutVars>
          <dgm:bulletEnabled val="1"/>
        </dgm:presLayoutVars>
      </dgm:prSet>
      <dgm:spPr/>
    </dgm:pt>
    <dgm:pt modelId="{23016168-E9D2-49C9-BB7F-28D0CDACB336}" type="pres">
      <dgm:prSet presAssocID="{B2C512C1-1588-4F88-9C2E-89621C3DFC28}" presName="aSpace" presStyleCnt="0"/>
      <dgm:spPr/>
    </dgm:pt>
    <dgm:pt modelId="{0B1A2F7A-0F37-482E-B9E8-0360E2ABDBE8}" type="pres">
      <dgm:prSet presAssocID="{35F76B42-5044-4E1E-A47C-EA983DD3127F}" presName="aNode" presStyleLbl="fgAcc1" presStyleIdx="4" presStyleCnt="5" custScaleX="185462" custScaleY="81904" custLinFactNeighborX="-32190" custLinFactNeighborY="-38337">
        <dgm:presLayoutVars>
          <dgm:bulletEnabled val="1"/>
        </dgm:presLayoutVars>
      </dgm:prSet>
      <dgm:spPr/>
    </dgm:pt>
    <dgm:pt modelId="{2E288BFE-86DA-4ACC-845A-EBBF16ECF13F}" type="pres">
      <dgm:prSet presAssocID="{35F76B42-5044-4E1E-A47C-EA983DD3127F}" presName="aSpace" presStyleCnt="0"/>
      <dgm:spPr/>
    </dgm:pt>
  </dgm:ptLst>
  <dgm:cxnLst>
    <dgm:cxn modelId="{D23E6C16-0DC5-4FC0-8E6A-DE99A28CD00A}" srcId="{AA8789F0-E526-4CE6-B7C5-A5B5D757B3FF}" destId="{DCAF85CA-E73B-4385-A043-71A95B93FBA1}" srcOrd="1" destOrd="0" parTransId="{57FBEA8E-5941-46B7-B88B-47F656CF2A1E}" sibTransId="{14E7CDEF-A8F8-446F-BBF2-88A68F47C5A5}"/>
    <dgm:cxn modelId="{97EF321E-DF47-4774-B111-90FAAFBE4BE2}" srcId="{AA8789F0-E526-4CE6-B7C5-A5B5D757B3FF}" destId="{B2C512C1-1588-4F88-9C2E-89621C3DFC28}" srcOrd="3" destOrd="0" parTransId="{21FF1B09-5E9C-475D-8208-B21C01BF65FB}" sibTransId="{22D6CE55-62DF-4421-8BFA-DABCADAD2D0A}"/>
    <dgm:cxn modelId="{FA6A285B-4218-4295-B535-F945DFE3CCDC}" srcId="{AA8789F0-E526-4CE6-B7C5-A5B5D757B3FF}" destId="{C130F45E-AC60-4624-958D-DA3E04697FCB}" srcOrd="0" destOrd="0" parTransId="{0F9C099E-C022-4EA5-A918-274C06556E11}" sibTransId="{1A85EA09-E250-4C6A-88F9-46423124CEAA}"/>
    <dgm:cxn modelId="{D4C85B65-93B3-4A85-8A38-2F2EC576AD7D}" type="presOf" srcId="{200D9A0F-A581-4135-9978-109B77DBE8AD}" destId="{96418C59-EA49-42EF-822C-2F9A1A81B2FA}" srcOrd="0" destOrd="0" presId="urn:microsoft.com/office/officeart/2005/8/layout/pyramid2"/>
    <dgm:cxn modelId="{1001AC53-0280-4A9D-AD64-6DD6683BE313}" type="presOf" srcId="{35F76B42-5044-4E1E-A47C-EA983DD3127F}" destId="{0B1A2F7A-0F37-482E-B9E8-0360E2ABDBE8}" srcOrd="0" destOrd="0" presId="urn:microsoft.com/office/officeart/2005/8/layout/pyramid2"/>
    <dgm:cxn modelId="{1989527D-536C-4CBE-AD0E-796E044A2D58}" type="presOf" srcId="{AA8789F0-E526-4CE6-B7C5-A5B5D757B3FF}" destId="{63EAC1E0-A0B3-48FF-9F17-ED16BAD1AA40}" srcOrd="0" destOrd="0" presId="urn:microsoft.com/office/officeart/2005/8/layout/pyramid2"/>
    <dgm:cxn modelId="{25467F93-085A-4F74-9D9F-01AFE2393082}" type="presOf" srcId="{DCAF85CA-E73B-4385-A043-71A95B93FBA1}" destId="{68CA3550-D2A9-432C-AA70-365085E68EA8}" srcOrd="0" destOrd="0" presId="urn:microsoft.com/office/officeart/2005/8/layout/pyramid2"/>
    <dgm:cxn modelId="{7B9A13BB-61B9-4858-AD30-9E884BA86B7A}" srcId="{AA8789F0-E526-4CE6-B7C5-A5B5D757B3FF}" destId="{35F76B42-5044-4E1E-A47C-EA983DD3127F}" srcOrd="4" destOrd="0" parTransId="{20CCCC13-6CF1-4030-982A-5A53B1EA9865}" sibTransId="{7DF80205-AAD6-4C54-9DF5-B45CC3CEA2A0}"/>
    <dgm:cxn modelId="{36C949D4-0B1E-48B1-BC13-E7C34403D76D}" type="presOf" srcId="{C130F45E-AC60-4624-958D-DA3E04697FCB}" destId="{B77EBF0D-6A1C-4451-9AC5-A842C0EFE654}" srcOrd="0" destOrd="0" presId="urn:microsoft.com/office/officeart/2005/8/layout/pyramid2"/>
    <dgm:cxn modelId="{02BC2BE8-28D1-4968-AF09-4C010206CAD2}" srcId="{AA8789F0-E526-4CE6-B7C5-A5B5D757B3FF}" destId="{200D9A0F-A581-4135-9978-109B77DBE8AD}" srcOrd="2" destOrd="0" parTransId="{03A0B502-4257-46BB-966E-73029DFC24A4}" sibTransId="{BE61658D-9450-4FEE-9B1C-328E962841F9}"/>
    <dgm:cxn modelId="{DB5944E8-9EA7-4401-AC5E-F48A0E2DEE53}" type="presOf" srcId="{B2C512C1-1588-4F88-9C2E-89621C3DFC28}" destId="{8408964A-C7A5-484A-8251-1036569C56E6}" srcOrd="0" destOrd="0" presId="urn:microsoft.com/office/officeart/2005/8/layout/pyramid2"/>
    <dgm:cxn modelId="{B0BF9D0F-A8C6-453D-B2AA-9BCBE2DE00CC}" type="presParOf" srcId="{63EAC1E0-A0B3-48FF-9F17-ED16BAD1AA40}" destId="{784063B5-49A0-43B6-BFA0-05BCD7C61597}" srcOrd="0" destOrd="0" presId="urn:microsoft.com/office/officeart/2005/8/layout/pyramid2"/>
    <dgm:cxn modelId="{B187B2E9-80A5-454B-BF94-AC87111D5BE8}" type="presParOf" srcId="{63EAC1E0-A0B3-48FF-9F17-ED16BAD1AA40}" destId="{B067B585-E8F1-422A-AEEB-73D032D0139C}" srcOrd="1" destOrd="0" presId="urn:microsoft.com/office/officeart/2005/8/layout/pyramid2"/>
    <dgm:cxn modelId="{CFD2CA9A-8AD7-4B72-B893-57ADA7BAB641}" type="presParOf" srcId="{B067B585-E8F1-422A-AEEB-73D032D0139C}" destId="{B77EBF0D-6A1C-4451-9AC5-A842C0EFE654}" srcOrd="0" destOrd="0" presId="urn:microsoft.com/office/officeart/2005/8/layout/pyramid2"/>
    <dgm:cxn modelId="{4383182E-0443-467D-91A7-52E891E1C406}" type="presParOf" srcId="{B067B585-E8F1-422A-AEEB-73D032D0139C}" destId="{8FED7711-16E0-4C87-9296-A21A8E6F1B62}" srcOrd="1" destOrd="0" presId="urn:microsoft.com/office/officeart/2005/8/layout/pyramid2"/>
    <dgm:cxn modelId="{F7C4E81E-9EAF-439D-A814-E6A061EECB40}" type="presParOf" srcId="{B067B585-E8F1-422A-AEEB-73D032D0139C}" destId="{68CA3550-D2A9-432C-AA70-365085E68EA8}" srcOrd="2" destOrd="0" presId="urn:microsoft.com/office/officeart/2005/8/layout/pyramid2"/>
    <dgm:cxn modelId="{2E9528D9-EDA0-4186-AC15-B0FEBFB55298}" type="presParOf" srcId="{B067B585-E8F1-422A-AEEB-73D032D0139C}" destId="{E986C41B-5405-418F-8E92-1E846940282C}" srcOrd="3" destOrd="0" presId="urn:microsoft.com/office/officeart/2005/8/layout/pyramid2"/>
    <dgm:cxn modelId="{8EADDFD7-23D0-41A6-B34F-23A9097AC5FC}" type="presParOf" srcId="{B067B585-E8F1-422A-AEEB-73D032D0139C}" destId="{96418C59-EA49-42EF-822C-2F9A1A81B2FA}" srcOrd="4" destOrd="0" presId="urn:microsoft.com/office/officeart/2005/8/layout/pyramid2"/>
    <dgm:cxn modelId="{DCD23F0A-12F8-4999-98DC-265EDBAB04CB}" type="presParOf" srcId="{B067B585-E8F1-422A-AEEB-73D032D0139C}" destId="{EE1AE8B8-6545-41B4-AC7E-D839864E3EBE}" srcOrd="5" destOrd="0" presId="urn:microsoft.com/office/officeart/2005/8/layout/pyramid2"/>
    <dgm:cxn modelId="{908DBFC1-8FF6-4226-8876-86A2FA96F725}" type="presParOf" srcId="{B067B585-E8F1-422A-AEEB-73D032D0139C}" destId="{8408964A-C7A5-484A-8251-1036569C56E6}" srcOrd="6" destOrd="0" presId="urn:microsoft.com/office/officeart/2005/8/layout/pyramid2"/>
    <dgm:cxn modelId="{E7345E63-AEC0-4C29-8F62-C4DC26B74431}" type="presParOf" srcId="{B067B585-E8F1-422A-AEEB-73D032D0139C}" destId="{23016168-E9D2-49C9-BB7F-28D0CDACB336}" srcOrd="7" destOrd="0" presId="urn:microsoft.com/office/officeart/2005/8/layout/pyramid2"/>
    <dgm:cxn modelId="{5BBD9F16-A112-4778-9313-C6E1391B81AC}" type="presParOf" srcId="{B067B585-E8F1-422A-AEEB-73D032D0139C}" destId="{0B1A2F7A-0F37-482E-B9E8-0360E2ABDBE8}" srcOrd="8" destOrd="0" presId="urn:microsoft.com/office/officeart/2005/8/layout/pyramid2"/>
    <dgm:cxn modelId="{934C1DFF-D2F0-4FA2-9E75-41A55F197F21}" type="presParOf" srcId="{B067B585-E8F1-422A-AEEB-73D032D0139C}" destId="{2E288BFE-86DA-4ACC-845A-EBBF16ECF13F}" srcOrd="9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F6D9AD-307C-47D7-9193-1815646E159B}">
      <dsp:nvSpPr>
        <dsp:cNvPr id="0" name=""/>
        <dsp:cNvSpPr/>
      </dsp:nvSpPr>
      <dsp:spPr>
        <a:xfrm>
          <a:off x="-5383793" y="-824501"/>
          <a:ext cx="6411223" cy="6411223"/>
        </a:xfrm>
        <a:prstGeom prst="blockArc">
          <a:avLst>
            <a:gd name="adj1" fmla="val 18900000"/>
            <a:gd name="adj2" fmla="val 2700000"/>
            <a:gd name="adj3" fmla="val 337"/>
          </a:avLst>
        </a:prstGeom>
        <a:noFill/>
        <a:ln w="254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6581AD-5561-4DA3-8019-DCFA81DF5612}">
      <dsp:nvSpPr>
        <dsp:cNvPr id="0" name=""/>
        <dsp:cNvSpPr/>
      </dsp:nvSpPr>
      <dsp:spPr>
        <a:xfrm>
          <a:off x="660996" y="476222"/>
          <a:ext cx="4842010" cy="952444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56002" tIns="40640" rIns="40640" bIns="40640" numCol="1" spcCol="127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DECLINE in walking and bicycling to school</a:t>
          </a:r>
          <a:endParaRPr lang="en-US" sz="1600" kern="1200" dirty="0"/>
        </a:p>
      </dsp:txBody>
      <dsp:txXfrm>
        <a:off x="660996" y="476222"/>
        <a:ext cx="4842010" cy="952444"/>
      </dsp:txXfrm>
    </dsp:sp>
    <dsp:sp modelId="{698EFCDB-2A54-417C-AC4B-C158BFDF77AF}">
      <dsp:nvSpPr>
        <dsp:cNvPr id="0" name=""/>
        <dsp:cNvSpPr/>
      </dsp:nvSpPr>
      <dsp:spPr>
        <a:xfrm>
          <a:off x="65718" y="357166"/>
          <a:ext cx="1190555" cy="1190555"/>
        </a:xfrm>
        <a:prstGeom prst="ellipse">
          <a:avLst/>
        </a:prstGeom>
        <a:solidFill>
          <a:schemeClr val="accent1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dsp:style>
    </dsp:sp>
    <dsp:sp modelId="{9358CE3F-F0E7-4EE0-893A-DA1F7A557AFF}">
      <dsp:nvSpPr>
        <dsp:cNvPr id="0" name=""/>
        <dsp:cNvSpPr/>
      </dsp:nvSpPr>
      <dsp:spPr>
        <a:xfrm>
          <a:off x="1007209" y="1766631"/>
          <a:ext cx="4495796" cy="1228957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56002" tIns="40640" rIns="40640" bIns="40640" numCol="1" spcCol="127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INCREASE in health consequences in children and adolescents</a:t>
          </a:r>
          <a:endParaRPr lang="en-US" sz="1600" kern="1200" dirty="0"/>
        </a:p>
      </dsp:txBody>
      <dsp:txXfrm>
        <a:off x="1007209" y="1766631"/>
        <a:ext cx="4495796" cy="1228957"/>
      </dsp:txXfrm>
    </dsp:sp>
    <dsp:sp modelId="{2B1DD352-ECE3-4EB0-A8C0-CEFCEE2CBDB4}">
      <dsp:nvSpPr>
        <dsp:cNvPr id="0" name=""/>
        <dsp:cNvSpPr/>
      </dsp:nvSpPr>
      <dsp:spPr>
        <a:xfrm>
          <a:off x="475114" y="1801107"/>
          <a:ext cx="1190555" cy="1190555"/>
        </a:xfrm>
        <a:prstGeom prst="ellipse">
          <a:avLst/>
        </a:prstGeom>
        <a:solidFill>
          <a:schemeClr val="accent1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dsp:style>
    </dsp:sp>
    <dsp:sp modelId="{C7AC0260-D286-466B-BC3C-D9684C1AB842}">
      <dsp:nvSpPr>
        <dsp:cNvPr id="0" name=""/>
        <dsp:cNvSpPr/>
      </dsp:nvSpPr>
      <dsp:spPr>
        <a:xfrm>
          <a:off x="660996" y="3333554"/>
          <a:ext cx="4842010" cy="952444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56002" tIns="40640" rIns="40640" bIns="40640" numCol="1" spcCol="127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PART OF THE SOLUTION:</a:t>
          </a:r>
        </a:p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/>
            <a:t>SRTS programs &amp; infrastructure</a:t>
          </a:r>
          <a:endParaRPr lang="en-US" sz="1600" kern="1200" dirty="0"/>
        </a:p>
      </dsp:txBody>
      <dsp:txXfrm>
        <a:off x="660996" y="3333554"/>
        <a:ext cx="4842010" cy="952444"/>
      </dsp:txXfrm>
    </dsp:sp>
    <dsp:sp modelId="{7155903E-3500-4472-B7E1-933B7B19B1E4}">
      <dsp:nvSpPr>
        <dsp:cNvPr id="0" name=""/>
        <dsp:cNvSpPr/>
      </dsp:nvSpPr>
      <dsp:spPr>
        <a:xfrm>
          <a:off x="65718" y="3214498"/>
          <a:ext cx="1190555" cy="1190555"/>
        </a:xfrm>
        <a:prstGeom prst="ellipse">
          <a:avLst/>
        </a:prstGeom>
        <a:solidFill>
          <a:schemeClr val="accent1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CB7422-015A-40C1-95EA-B94C8A4E4A3C}">
      <dsp:nvSpPr>
        <dsp:cNvPr id="0" name=""/>
        <dsp:cNvSpPr/>
      </dsp:nvSpPr>
      <dsp:spPr>
        <a:xfrm>
          <a:off x="847" y="0"/>
          <a:ext cx="1318106" cy="314921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0" kern="1200" cap="none" spc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 42% walked</a:t>
          </a:r>
          <a:endParaRPr lang="en-US" sz="1900" b="0" kern="120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sp:txBody>
      <dsp:txXfrm>
        <a:off x="847" y="1259684"/>
        <a:ext cx="1318106" cy="1259684"/>
      </dsp:txXfrm>
    </dsp:sp>
    <dsp:sp modelId="{F1EAB0C9-BDBC-44F0-814E-886E71689221}">
      <dsp:nvSpPr>
        <dsp:cNvPr id="0" name=""/>
        <dsp:cNvSpPr/>
      </dsp:nvSpPr>
      <dsp:spPr>
        <a:xfrm>
          <a:off x="135557" y="188952"/>
          <a:ext cx="1048686" cy="1048686"/>
        </a:xfrm>
        <a:prstGeom prst="ellipse">
          <a:avLst/>
        </a:prstGeom>
        <a:solidFill>
          <a:schemeClr val="accent6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78EBC8-3BE2-4BF9-9B38-13A89175C0F5}">
      <dsp:nvSpPr>
        <dsp:cNvPr id="0" name=""/>
        <dsp:cNvSpPr/>
      </dsp:nvSpPr>
      <dsp:spPr>
        <a:xfrm>
          <a:off x="1358497" y="0"/>
          <a:ext cx="1318106" cy="314921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0" kern="1200" cap="none" spc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16% walked*</a:t>
          </a:r>
          <a:endParaRPr lang="en-US" sz="1900" b="0" kern="120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sp:txBody>
      <dsp:txXfrm>
        <a:off x="1358497" y="1259684"/>
        <a:ext cx="1318106" cy="1259684"/>
      </dsp:txXfrm>
    </dsp:sp>
    <dsp:sp modelId="{0E08C8BD-B8E1-4215-B9D6-18CE48A12111}">
      <dsp:nvSpPr>
        <dsp:cNvPr id="0" name=""/>
        <dsp:cNvSpPr/>
      </dsp:nvSpPr>
      <dsp:spPr>
        <a:xfrm>
          <a:off x="1493207" y="188952"/>
          <a:ext cx="1048686" cy="1048686"/>
        </a:xfrm>
        <a:prstGeom prst="ellipse">
          <a:avLst/>
        </a:prstGeom>
        <a:solidFill>
          <a:schemeClr val="accent6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F7D6CA3-0442-4C78-BE0A-707945CADFC9}">
      <dsp:nvSpPr>
        <dsp:cNvPr id="0" name=""/>
        <dsp:cNvSpPr/>
      </dsp:nvSpPr>
      <dsp:spPr>
        <a:xfrm>
          <a:off x="2716147" y="0"/>
          <a:ext cx="1318106" cy="314921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0" kern="1200" cap="none" spc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10% walked or biked**</a:t>
          </a:r>
          <a:endParaRPr lang="en-US" sz="1900" b="0" kern="120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sp:txBody>
      <dsp:txXfrm>
        <a:off x="2716147" y="1259684"/>
        <a:ext cx="1318106" cy="1259684"/>
      </dsp:txXfrm>
    </dsp:sp>
    <dsp:sp modelId="{3C1DE119-1D7A-4348-9BDD-8611F89E4A67}">
      <dsp:nvSpPr>
        <dsp:cNvPr id="0" name=""/>
        <dsp:cNvSpPr/>
      </dsp:nvSpPr>
      <dsp:spPr>
        <a:xfrm>
          <a:off x="2850856" y="188952"/>
          <a:ext cx="1048686" cy="1048686"/>
        </a:xfrm>
        <a:prstGeom prst="ellipse">
          <a:avLst/>
        </a:prstGeom>
        <a:solidFill>
          <a:schemeClr val="accent6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F2D34CE-E67D-43EA-A79F-B3F66F19A940}">
      <dsp:nvSpPr>
        <dsp:cNvPr id="0" name=""/>
        <dsp:cNvSpPr/>
      </dsp:nvSpPr>
      <dsp:spPr>
        <a:xfrm>
          <a:off x="161404" y="2519368"/>
          <a:ext cx="3712292" cy="472381"/>
        </a:xfrm>
        <a:prstGeom prst="rightArrow">
          <a:avLst/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197F65-715F-4EF5-BB48-D3757C24A158}">
      <dsp:nvSpPr>
        <dsp:cNvPr id="0" name=""/>
        <dsp:cNvSpPr/>
      </dsp:nvSpPr>
      <dsp:spPr>
        <a:xfrm rot="16200000">
          <a:off x="-1483017" y="1487438"/>
          <a:ext cx="4525963" cy="1551086"/>
        </a:xfrm>
        <a:prstGeom prst="flowChartManualOperati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0" tIns="0" rIns="98897" bIns="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schemeClr val="accent1">
                  <a:lumMod val="25000"/>
                </a:schemeClr>
              </a:solidFill>
            </a:rPr>
            <a:t>Type 2 Diabetes</a:t>
          </a:r>
          <a:br>
            <a:rPr lang="en-US" sz="1600" b="1" kern="1200" dirty="0"/>
          </a:br>
          <a:endParaRPr lang="en-US" sz="1600" kern="1200" dirty="0"/>
        </a:p>
      </dsp:txBody>
      <dsp:txXfrm rot="5400000">
        <a:off x="4421" y="905193"/>
        <a:ext cx="1551086" cy="2715577"/>
      </dsp:txXfrm>
    </dsp:sp>
    <dsp:sp modelId="{88A8E03C-7495-44D2-A2F9-91A1E034C681}">
      <dsp:nvSpPr>
        <dsp:cNvPr id="0" name=""/>
        <dsp:cNvSpPr/>
      </dsp:nvSpPr>
      <dsp:spPr>
        <a:xfrm rot="16200000">
          <a:off x="184400" y="1487438"/>
          <a:ext cx="4525963" cy="1551086"/>
        </a:xfrm>
        <a:prstGeom prst="flowChartManualOperati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0" tIns="0" rIns="98897" bIns="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schemeClr val="accent1">
                  <a:lumMod val="25000"/>
                </a:schemeClr>
              </a:solidFill>
            </a:rPr>
            <a:t>Low self esteem</a:t>
          </a:r>
          <a:endParaRPr lang="en-US" sz="1600" kern="1200" dirty="0">
            <a:solidFill>
              <a:schemeClr val="accent1">
                <a:lumMod val="25000"/>
              </a:schemeClr>
            </a:solidFill>
          </a:endParaRPr>
        </a:p>
      </dsp:txBody>
      <dsp:txXfrm rot="5400000">
        <a:off x="1671838" y="905193"/>
        <a:ext cx="1551086" cy="2715577"/>
      </dsp:txXfrm>
    </dsp:sp>
    <dsp:sp modelId="{085463DE-7BBB-446A-B835-937340F0E606}">
      <dsp:nvSpPr>
        <dsp:cNvPr id="0" name=""/>
        <dsp:cNvSpPr/>
      </dsp:nvSpPr>
      <dsp:spPr>
        <a:xfrm rot="16200000">
          <a:off x="1860484" y="1487438"/>
          <a:ext cx="4525963" cy="1551086"/>
        </a:xfrm>
        <a:prstGeom prst="flowChartManualOperati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0" tIns="0" rIns="98897" bIns="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>
              <a:solidFill>
                <a:schemeClr val="accent1">
                  <a:lumMod val="25000"/>
                </a:schemeClr>
              </a:solidFill>
            </a:rPr>
            <a:t>Decreased physical functioning</a:t>
          </a:r>
          <a:endParaRPr lang="en-US" sz="1600" kern="1200">
            <a:solidFill>
              <a:schemeClr val="accent1">
                <a:lumMod val="25000"/>
              </a:schemeClr>
            </a:solidFill>
          </a:endParaRPr>
        </a:p>
      </dsp:txBody>
      <dsp:txXfrm rot="5400000">
        <a:off x="3347922" y="905193"/>
        <a:ext cx="1551086" cy="2715577"/>
      </dsp:txXfrm>
    </dsp:sp>
    <dsp:sp modelId="{AF0C49AA-6D2E-4060-8D8B-8E42B51B7EBD}">
      <dsp:nvSpPr>
        <dsp:cNvPr id="0" name=""/>
        <dsp:cNvSpPr/>
      </dsp:nvSpPr>
      <dsp:spPr>
        <a:xfrm rot="16200000">
          <a:off x="3519236" y="1487438"/>
          <a:ext cx="4525963" cy="1551086"/>
        </a:xfrm>
        <a:prstGeom prst="flowChartManualOperati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0" tIns="0" rIns="98897" bIns="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schemeClr val="accent1">
                  <a:lumMod val="25000"/>
                </a:schemeClr>
              </a:solidFill>
            </a:rPr>
            <a:t>Obesity in adulthood</a:t>
          </a:r>
          <a:endParaRPr lang="en-US" sz="1600" kern="1200" dirty="0">
            <a:solidFill>
              <a:schemeClr val="accent1">
                <a:lumMod val="25000"/>
              </a:schemeClr>
            </a:solidFill>
          </a:endParaRPr>
        </a:p>
      </dsp:txBody>
      <dsp:txXfrm rot="5400000">
        <a:off x="5006674" y="905193"/>
        <a:ext cx="1551086" cy="2715577"/>
      </dsp:txXfrm>
    </dsp:sp>
    <dsp:sp modelId="{AB1A8387-6542-4EAC-96F3-462AB657517A}">
      <dsp:nvSpPr>
        <dsp:cNvPr id="0" name=""/>
        <dsp:cNvSpPr/>
      </dsp:nvSpPr>
      <dsp:spPr>
        <a:xfrm rot="16200000">
          <a:off x="5186654" y="1487438"/>
          <a:ext cx="4525963" cy="1551086"/>
        </a:xfrm>
        <a:prstGeom prst="flowChartManualOperati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0" tIns="0" rIns="98897" bIns="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b="1" kern="1200" dirty="0"/>
        </a:p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schemeClr val="accent1">
                  <a:lumMod val="25000"/>
                </a:schemeClr>
              </a:solidFill>
            </a:rPr>
            <a:t>Many other negative emotional &amp; physical effects</a:t>
          </a:r>
          <a:endParaRPr lang="en-US" sz="1600" kern="1200" dirty="0">
            <a:solidFill>
              <a:schemeClr val="accent1">
                <a:lumMod val="25000"/>
              </a:schemeClr>
            </a:solidFill>
          </a:endParaRPr>
        </a:p>
      </dsp:txBody>
      <dsp:txXfrm rot="5400000">
        <a:off x="6674092" y="905193"/>
        <a:ext cx="1551086" cy="271557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35AAF8-DA09-4605-9B9A-BAAAB7E1F430}">
      <dsp:nvSpPr>
        <dsp:cNvPr id="0" name=""/>
        <dsp:cNvSpPr/>
      </dsp:nvSpPr>
      <dsp:spPr>
        <a:xfrm>
          <a:off x="303402" y="234"/>
          <a:ext cx="3481149" cy="2088689"/>
        </a:xfrm>
        <a:prstGeom prst="rect">
          <a:avLst/>
        </a:prstGeom>
        <a:gradFill rotWithShape="1">
          <a:gsLst>
            <a:gs pos="0">
              <a:schemeClr val="accent6">
                <a:shade val="51000"/>
                <a:satMod val="130000"/>
              </a:schemeClr>
            </a:gs>
            <a:gs pos="80000">
              <a:schemeClr val="accent6">
                <a:shade val="93000"/>
                <a:satMod val="130000"/>
              </a:schemeClr>
            </a:gs>
            <a:gs pos="100000">
              <a:schemeClr val="accent6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6"/>
        </a:lnRef>
        <a:fillRef idx="3">
          <a:schemeClr val="accent6"/>
        </a:fillRef>
        <a:effectRef idx="3">
          <a:schemeClr val="accent6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0" kern="1200" dirty="0">
              <a:latin typeface="+mn-lt"/>
            </a:rPr>
            <a:t>…to improve walking and bicycling conditions</a:t>
          </a:r>
        </a:p>
      </dsp:txBody>
      <dsp:txXfrm>
        <a:off x="303402" y="234"/>
        <a:ext cx="3481149" cy="2088689"/>
      </dsp:txXfrm>
    </dsp:sp>
    <dsp:sp modelId="{8C4F47E4-FA8C-4AC7-899E-8A53A0FBBCA8}">
      <dsp:nvSpPr>
        <dsp:cNvPr id="0" name=""/>
        <dsp:cNvSpPr/>
      </dsp:nvSpPr>
      <dsp:spPr>
        <a:xfrm>
          <a:off x="303402" y="2437038"/>
          <a:ext cx="3481149" cy="2088689"/>
        </a:xfrm>
        <a:prstGeom prst="rect">
          <a:avLst/>
        </a:prstGeom>
        <a:gradFill rotWithShape="1">
          <a:gsLst>
            <a:gs pos="0">
              <a:schemeClr val="accent6">
                <a:shade val="51000"/>
                <a:satMod val="130000"/>
              </a:schemeClr>
            </a:gs>
            <a:gs pos="80000">
              <a:schemeClr val="accent6">
                <a:shade val="93000"/>
                <a:satMod val="130000"/>
              </a:schemeClr>
            </a:gs>
            <a:gs pos="100000">
              <a:schemeClr val="accent6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6"/>
        </a:lnRef>
        <a:fillRef idx="3">
          <a:schemeClr val="accent6"/>
        </a:fillRef>
        <a:effectRef idx="3">
          <a:schemeClr val="accent6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0" kern="1200" dirty="0">
              <a:latin typeface="+mn-lt"/>
            </a:rPr>
            <a:t>…to increase physical activity</a:t>
          </a:r>
        </a:p>
      </dsp:txBody>
      <dsp:txXfrm>
        <a:off x="303402" y="2437038"/>
        <a:ext cx="3481149" cy="208868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4063B5-49A0-43B6-BFA0-05BCD7C61597}">
      <dsp:nvSpPr>
        <dsp:cNvPr id="0" name=""/>
        <dsp:cNvSpPr/>
      </dsp:nvSpPr>
      <dsp:spPr>
        <a:xfrm>
          <a:off x="183586" y="0"/>
          <a:ext cx="4877434" cy="4877434"/>
        </a:xfrm>
        <a:prstGeom prst="triangle">
          <a:avLst/>
        </a:prstGeom>
        <a:solidFill>
          <a:schemeClr val="accent2">
            <a:shade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7EBF0D-6A1C-4451-9AC5-A842C0EFE654}">
      <dsp:nvSpPr>
        <dsp:cNvPr id="0" name=""/>
        <dsp:cNvSpPr/>
      </dsp:nvSpPr>
      <dsp:spPr>
        <a:xfrm>
          <a:off x="-4" y="501159"/>
          <a:ext cx="8414949" cy="70063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latin typeface="+mn-lt"/>
            </a:rPr>
            <a:t>#1   Distance  (66%)</a:t>
          </a:r>
          <a:endParaRPr lang="en-US" sz="2000" kern="1200" dirty="0">
            <a:latin typeface="+mn-lt"/>
          </a:endParaRPr>
        </a:p>
      </dsp:txBody>
      <dsp:txXfrm>
        <a:off x="34198" y="535361"/>
        <a:ext cx="8346545" cy="632231"/>
      </dsp:txXfrm>
    </dsp:sp>
    <dsp:sp modelId="{68CA3550-D2A9-432C-AA70-365085E68EA8}">
      <dsp:nvSpPr>
        <dsp:cNvPr id="0" name=""/>
        <dsp:cNvSpPr/>
      </dsp:nvSpPr>
      <dsp:spPr>
        <a:xfrm>
          <a:off x="230415" y="1305770"/>
          <a:ext cx="6833650" cy="72539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50000"/>
              <a:hueOff val="0"/>
              <a:satOff val="-12648"/>
              <a:lumOff val="1909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latin typeface="Verdana"/>
              <a:ea typeface="Verdana"/>
            </a:rPr>
            <a:t>#2   </a:t>
          </a:r>
          <a:r>
            <a:rPr lang="en-US" sz="2000" b="1" kern="1200" dirty="0">
              <a:latin typeface="Verdana"/>
              <a:ea typeface="Verdana"/>
              <a:cs typeface="Calibri"/>
            </a:rPr>
            <a:t>Safety of intersections </a:t>
          </a:r>
          <a:r>
            <a:rPr lang="en-US" sz="2000" b="1" kern="1200" dirty="0">
              <a:latin typeface="Verdana"/>
              <a:ea typeface="Verdana"/>
            </a:rPr>
            <a:t> (39%)</a:t>
          </a:r>
        </a:p>
      </dsp:txBody>
      <dsp:txXfrm>
        <a:off x="265826" y="1341181"/>
        <a:ext cx="6762828" cy="654571"/>
      </dsp:txXfrm>
    </dsp:sp>
    <dsp:sp modelId="{96418C59-EA49-42EF-822C-2F9A1A81B2FA}">
      <dsp:nvSpPr>
        <dsp:cNvPr id="0" name=""/>
        <dsp:cNvSpPr/>
      </dsp:nvSpPr>
      <dsp:spPr>
        <a:xfrm>
          <a:off x="230431" y="2112275"/>
          <a:ext cx="6792595" cy="64215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5959B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latin typeface="+mn-lt"/>
            </a:rPr>
            <a:t>#3   Amount of traffic along route  (39%)</a:t>
          </a:r>
          <a:endParaRPr lang="en-US" sz="2000" kern="1200" dirty="0">
            <a:latin typeface="+mn-lt"/>
          </a:endParaRPr>
        </a:p>
      </dsp:txBody>
      <dsp:txXfrm>
        <a:off x="261778" y="2143622"/>
        <a:ext cx="6729901" cy="579456"/>
      </dsp:txXfrm>
    </dsp:sp>
    <dsp:sp modelId="{8408964A-C7A5-484A-8251-1036569C56E6}">
      <dsp:nvSpPr>
        <dsp:cNvPr id="0" name=""/>
        <dsp:cNvSpPr/>
      </dsp:nvSpPr>
      <dsp:spPr>
        <a:xfrm>
          <a:off x="230415" y="2841970"/>
          <a:ext cx="6543819" cy="69509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50000"/>
              <a:hueOff val="0"/>
              <a:satOff val="-25296"/>
              <a:lumOff val="3819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latin typeface="+mn-lt"/>
            </a:rPr>
            <a:t>#4    Speed of traffic along route  (34%)</a:t>
          </a:r>
          <a:endParaRPr lang="en-US" sz="2000" kern="1200" dirty="0">
            <a:latin typeface="+mn-lt"/>
          </a:endParaRPr>
        </a:p>
      </dsp:txBody>
      <dsp:txXfrm>
        <a:off x="264347" y="2875902"/>
        <a:ext cx="6475955" cy="627233"/>
      </dsp:txXfrm>
    </dsp:sp>
    <dsp:sp modelId="{0B1A2F7A-0F37-482E-B9E8-0360E2ABDBE8}">
      <dsp:nvSpPr>
        <dsp:cNvPr id="0" name=""/>
        <dsp:cNvSpPr/>
      </dsp:nvSpPr>
      <dsp:spPr>
        <a:xfrm>
          <a:off x="247059" y="3608925"/>
          <a:ext cx="5879761" cy="64150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50000"/>
              <a:hueOff val="0"/>
              <a:satOff val="-12648"/>
              <a:lumOff val="1909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latin typeface="+mn-lt"/>
            </a:rPr>
            <a:t>#5    Sidewalks or pathways  (25%)</a:t>
          </a:r>
        </a:p>
      </dsp:txBody>
      <dsp:txXfrm>
        <a:off x="278375" y="3640241"/>
        <a:ext cx="5817129" cy="57887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4063B5-49A0-43B6-BFA0-05BCD7C61597}">
      <dsp:nvSpPr>
        <dsp:cNvPr id="0" name=""/>
        <dsp:cNvSpPr/>
      </dsp:nvSpPr>
      <dsp:spPr>
        <a:xfrm>
          <a:off x="699931" y="0"/>
          <a:ext cx="4877434" cy="4877434"/>
        </a:xfrm>
        <a:prstGeom prst="triangle">
          <a:avLst/>
        </a:prstGeom>
        <a:solidFill>
          <a:schemeClr val="accent2">
            <a:shade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7EBF0D-6A1C-4451-9AC5-A842C0EFE654}">
      <dsp:nvSpPr>
        <dsp:cNvPr id="0" name=""/>
        <dsp:cNvSpPr/>
      </dsp:nvSpPr>
      <dsp:spPr>
        <a:xfrm>
          <a:off x="0" y="499265"/>
          <a:ext cx="8414949" cy="70131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latin typeface="+mn-lt"/>
            </a:rPr>
            <a:t>#1   Distance  (66%)</a:t>
          </a:r>
          <a:endParaRPr lang="en-US" sz="2000" kern="1200" dirty="0">
            <a:latin typeface="+mn-lt"/>
          </a:endParaRPr>
        </a:p>
      </dsp:txBody>
      <dsp:txXfrm>
        <a:off x="34236" y="533501"/>
        <a:ext cx="8346477" cy="632847"/>
      </dsp:txXfrm>
    </dsp:sp>
    <dsp:sp modelId="{68CA3550-D2A9-432C-AA70-365085E68EA8}">
      <dsp:nvSpPr>
        <dsp:cNvPr id="0" name=""/>
        <dsp:cNvSpPr/>
      </dsp:nvSpPr>
      <dsp:spPr>
        <a:xfrm>
          <a:off x="729703" y="1344175"/>
          <a:ext cx="6833650" cy="726102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50000"/>
              <a:hueOff val="0"/>
              <a:satOff val="-12648"/>
              <a:lumOff val="1909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latin typeface="+mn-lt"/>
            </a:rPr>
            <a:t>#2   Safety of intersections &amp; crossings (39%)</a:t>
          </a:r>
        </a:p>
      </dsp:txBody>
      <dsp:txXfrm>
        <a:off x="765148" y="1379620"/>
        <a:ext cx="6762760" cy="655212"/>
      </dsp:txXfrm>
    </dsp:sp>
    <dsp:sp modelId="{96418C59-EA49-42EF-822C-2F9A1A81B2FA}">
      <dsp:nvSpPr>
        <dsp:cNvPr id="0" name=""/>
        <dsp:cNvSpPr/>
      </dsp:nvSpPr>
      <dsp:spPr>
        <a:xfrm>
          <a:off x="746776" y="2111956"/>
          <a:ext cx="6792595" cy="64277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5959B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latin typeface="+mn-lt"/>
            </a:rPr>
            <a:t>#3   Amount of traffic along route  (39%)</a:t>
          </a:r>
          <a:endParaRPr lang="en-US" sz="2000" kern="1200" dirty="0">
            <a:latin typeface="+mn-lt"/>
          </a:endParaRPr>
        </a:p>
      </dsp:txBody>
      <dsp:txXfrm>
        <a:off x="778154" y="2143334"/>
        <a:ext cx="6729839" cy="580021"/>
      </dsp:txXfrm>
    </dsp:sp>
    <dsp:sp modelId="{8408964A-C7A5-484A-8251-1036569C56E6}">
      <dsp:nvSpPr>
        <dsp:cNvPr id="0" name=""/>
        <dsp:cNvSpPr/>
      </dsp:nvSpPr>
      <dsp:spPr>
        <a:xfrm>
          <a:off x="710491" y="2841970"/>
          <a:ext cx="6543819" cy="695776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50000"/>
              <a:hueOff val="0"/>
              <a:satOff val="-25296"/>
              <a:lumOff val="3819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latin typeface="+mn-lt"/>
            </a:rPr>
            <a:t>#4    Speed of traffic along route (34%)</a:t>
          </a:r>
          <a:endParaRPr lang="en-US" sz="2000" kern="1200" dirty="0">
            <a:latin typeface="+mn-lt"/>
          </a:endParaRPr>
        </a:p>
      </dsp:txBody>
      <dsp:txXfrm>
        <a:off x="744456" y="2875935"/>
        <a:ext cx="6475889" cy="627846"/>
      </dsp:txXfrm>
    </dsp:sp>
    <dsp:sp modelId="{0B1A2F7A-0F37-482E-B9E8-0360E2ABDBE8}">
      <dsp:nvSpPr>
        <dsp:cNvPr id="0" name=""/>
        <dsp:cNvSpPr/>
      </dsp:nvSpPr>
      <dsp:spPr>
        <a:xfrm>
          <a:off x="763404" y="3610069"/>
          <a:ext cx="5879761" cy="64213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50000"/>
              <a:hueOff val="0"/>
              <a:satOff val="-12648"/>
              <a:lumOff val="1909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latin typeface="+mn-lt"/>
            </a:rPr>
            <a:t>#5    Sidewalks or paths (25%)</a:t>
          </a:r>
        </a:p>
      </dsp:txBody>
      <dsp:txXfrm>
        <a:off x="794750" y="3641415"/>
        <a:ext cx="5817069" cy="5794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55897" cy="4548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650" tIns="45825" rIns="91650" bIns="45825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Garamond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10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2031" y="1"/>
            <a:ext cx="3055897" cy="4548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650" tIns="45825" rIns="91650" bIns="45825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Garamond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10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2" y="8798595"/>
            <a:ext cx="3055897" cy="4548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650" tIns="45825" rIns="91650" bIns="45825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Garamond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10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2031" y="8798595"/>
            <a:ext cx="3055897" cy="4548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650" tIns="45825" rIns="91650" bIns="45825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Garamond" pitchFamily="18" charset="0"/>
              </a:defRPr>
            </a:lvl1pPr>
          </a:lstStyle>
          <a:p>
            <a:pPr>
              <a:defRPr/>
            </a:pPr>
            <a:fld id="{E16ED6BC-A866-4B30-8C51-FBBC41C555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2924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372" cy="4611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90" tIns="46595" rIns="93190" bIns="46595" numCol="1" anchor="t" anchorCtr="0" compatLnSpc="1">
            <a:prstTxWarp prst="textNoShape">
              <a:avLst/>
            </a:prstTxWarp>
          </a:bodyPr>
          <a:lstStyle>
            <a:lvl1pPr defTabSz="932415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436" y="0"/>
            <a:ext cx="3038372" cy="4611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90" tIns="46595" rIns="93190" bIns="46595" numCol="1" anchor="t" anchorCtr="0" compatLnSpc="1">
            <a:prstTxWarp prst="textNoShape">
              <a:avLst/>
            </a:prstTxWarp>
          </a:bodyPr>
          <a:lstStyle>
            <a:lvl1pPr algn="r" defTabSz="932415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89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27038" y="692150"/>
            <a:ext cx="6156325" cy="34639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58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040" y="4385874"/>
            <a:ext cx="5608320" cy="4158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90" tIns="46595" rIns="93190" bIns="46595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noProof="0"/>
          </a:p>
        </p:txBody>
      </p:sp>
      <p:sp>
        <p:nvSpPr>
          <p:cNvPr id="358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73324"/>
            <a:ext cx="3038372" cy="4611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90" tIns="46595" rIns="93190" bIns="46595" numCol="1" anchor="b" anchorCtr="0" compatLnSpc="1">
            <a:prstTxWarp prst="textNoShape">
              <a:avLst/>
            </a:prstTxWarp>
          </a:bodyPr>
          <a:lstStyle>
            <a:lvl1pPr defTabSz="932415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58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436" y="8773324"/>
            <a:ext cx="3038372" cy="4611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90" tIns="46595" rIns="93190" bIns="46595" numCol="1" anchor="b" anchorCtr="0" compatLnSpc="1">
            <a:prstTxWarp prst="textNoShape">
              <a:avLst/>
            </a:prstTxWarp>
          </a:bodyPr>
          <a:lstStyle>
            <a:lvl1pPr algn="r" defTabSz="932415">
              <a:defRPr sz="1200"/>
            </a:lvl1pPr>
          </a:lstStyle>
          <a:p>
            <a:pPr>
              <a:defRPr/>
            </a:pPr>
            <a:fld id="{6C25CEB6-CC13-435D-B873-59FEAE6FEF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5704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742950" indent="-28575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11430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6002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dc.gov/mmwr/preview/mmwrhtml/mm5438a2.htm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2415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4659" indent="-286407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5629" indent="-229126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3880" indent="-229126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62132" indent="-229126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20384" indent="-229126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8635" indent="-229126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36887" indent="-229126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95138" indent="-229126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302D7FF1-E094-4141-B9E1-D73250C605D1}" type="slidenum">
              <a:rPr lang="en-US" altLang="en-US" smtClean="0"/>
              <a:pPr eaLnBrk="1" hangingPunct="1"/>
              <a:t>1</a:t>
            </a:fld>
            <a:endParaRPr lang="en-US" altLang="en-US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27038" y="692150"/>
            <a:ext cx="6156325" cy="3463925"/>
          </a:xfrm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252" y="4389031"/>
            <a:ext cx="5139898" cy="4155286"/>
          </a:xfrm>
          <a:noFill/>
        </p:spPr>
        <p:txBody>
          <a:bodyPr lIns="92989" tIns="46496" rIns="92989" bIns="46496"/>
          <a:lstStyle/>
          <a:p>
            <a:pPr eaLnBrk="1" hangingPunct="1">
              <a:spcBef>
                <a:spcPct val="0"/>
              </a:spcBef>
            </a:pPr>
            <a:endParaRPr lang="en-US" altLang="en-US" sz="1400" dirty="0"/>
          </a:p>
        </p:txBody>
      </p:sp>
    </p:spTree>
    <p:extLst>
      <p:ext uri="{BB962C8B-B14F-4D97-AF65-F5344CB8AC3E}">
        <p14:creationId xmlns:p14="http://schemas.microsoft.com/office/powerpoint/2010/main" val="41620833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AF09AA1-4F39-F684-CB88-6A7CBC2E1F3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F9C148-1EBB-41B7-ADB5-6B9A068AFBE6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916482" name="Rectangle 2">
            <a:extLst>
              <a:ext uri="{FF2B5EF4-FFF2-40B4-BE49-F238E27FC236}">
                <a16:creationId xmlns:a16="http://schemas.microsoft.com/office/drawing/2014/main" id="{B097FCDF-274B-5625-8EBC-6C5B58AC5FE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19100" y="690563"/>
            <a:ext cx="6146800" cy="345916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16483" name="Rectangle 3">
            <a:extLst>
              <a:ext uri="{FF2B5EF4-FFF2-40B4-BE49-F238E27FC236}">
                <a16:creationId xmlns:a16="http://schemas.microsoft.com/office/drawing/2014/main" id="{4AF3775B-3630-CA07-5D99-AB5FA04196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96914" y="4383035"/>
            <a:ext cx="5591175" cy="4149609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 sz="1000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4F05A0B-D919-6307-3CD4-1AF6409B8A2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8CCB7B3-6CEB-4D0E-BA2E-74CD0F9077FE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924674" name="Rectangle 1026">
            <a:extLst>
              <a:ext uri="{FF2B5EF4-FFF2-40B4-BE49-F238E27FC236}">
                <a16:creationId xmlns:a16="http://schemas.microsoft.com/office/drawing/2014/main" id="{5D6B4DC9-C519-945B-C122-092DFCEFC7A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19100" y="690563"/>
            <a:ext cx="6146800" cy="345916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4675" name="Rectangle 1027">
            <a:extLst>
              <a:ext uri="{FF2B5EF4-FFF2-40B4-BE49-F238E27FC236}">
                <a16:creationId xmlns:a16="http://schemas.microsoft.com/office/drawing/2014/main" id="{05145BD5-79A4-3297-2E7F-4977F652184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96914" y="4383035"/>
            <a:ext cx="5591175" cy="4149609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altLang="en-US" sz="1000" b="1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2415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4659" indent="-286407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5629" indent="-229126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3880" indent="-229126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62132" indent="-229126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20384" indent="-229126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8635" indent="-229126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36887" indent="-229126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95138" indent="-229126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F7CE2159-380E-4259-BFD4-B5A3C07D854D}" type="slidenum">
              <a:rPr lang="en-US" altLang="en-US" smtClean="0"/>
              <a:pPr eaLnBrk="1" hangingPunct="1"/>
              <a:t>4</a:t>
            </a:fld>
            <a:endParaRPr lang="en-US" altLang="en-US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27038" y="692150"/>
            <a:ext cx="6156325" cy="3463925"/>
          </a:xfrm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9448" y="4387451"/>
            <a:ext cx="5611507" cy="4156866"/>
          </a:xfrm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altLang="en-US" sz="1800" b="1"/>
              <a:t>Message: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en-US" sz="1800"/>
              <a:t>I’m here today to talk about the benefits of walking and bicycling for children, what’s getting in the way and how SRTS programs can help. Let’s begin by framing the issue: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en-US" sz="1800"/>
              <a:t>A major decrease in the number of children who walk and bicycle to school has occurred over the last generation or so. 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en-US" sz="1800"/>
              <a:t>This decline has resulted in unintended and far-reaching consequences for both our children’s lives and our own. 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en-US" sz="1800"/>
              <a:t>Safe Routes to School programs empower communities to make walking and bicycling to school a safer, more popular way to get to school.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en-US" sz="1800"/>
              <a:t>Let’s explore these areas in more detail.</a:t>
            </a:r>
            <a:endParaRPr lang="en-US" altLang="en-US" sz="1800" b="1"/>
          </a:p>
          <a:p>
            <a:pPr eaLnBrk="1" hangingPunct="1">
              <a:spcBef>
                <a:spcPct val="0"/>
              </a:spcBef>
            </a:pPr>
            <a:endParaRPr lang="en-US" altLang="en-US" sz="1800" b="1"/>
          </a:p>
          <a:p>
            <a:pPr eaLnBrk="1" hangingPunct="1">
              <a:spcBef>
                <a:spcPct val="0"/>
              </a:spcBef>
            </a:pPr>
            <a:r>
              <a:rPr lang="en-US" altLang="en-US" sz="1800" b="1"/>
              <a:t>Image: 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1800"/>
              <a:t>Christa McAuliffe Elementary School, Lenexa, KS, provided by Mike Cynecki.</a:t>
            </a:r>
          </a:p>
        </p:txBody>
      </p:sp>
    </p:spTree>
    <p:extLst>
      <p:ext uri="{BB962C8B-B14F-4D97-AF65-F5344CB8AC3E}">
        <p14:creationId xmlns:p14="http://schemas.microsoft.com/office/powerpoint/2010/main" val="28690973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2415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4659" indent="-286407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5629" indent="-229126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3880" indent="-229126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62132" indent="-229126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20384" indent="-229126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8635" indent="-229126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36887" indent="-229126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95138" indent="-229126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F7CE2159-380E-4259-BFD4-B5A3C07D854D}" type="slidenum">
              <a:rPr lang="en-US" altLang="en-US" smtClean="0"/>
              <a:pPr eaLnBrk="1" hangingPunct="1"/>
              <a:t>5</a:t>
            </a:fld>
            <a:endParaRPr lang="en-US" altLang="en-US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27038" y="692150"/>
            <a:ext cx="6156325" cy="3463925"/>
          </a:xfrm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9448" y="4387451"/>
            <a:ext cx="5611507" cy="4156866"/>
          </a:xfrm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altLang="en-US" sz="1800" b="1"/>
              <a:t>Message: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en-US" sz="1800"/>
              <a:t>I’m here today to talk about the benefits of walking and bicycling for children, what’s getting in the way and how SRTS programs can help. Let’s begin by framing the issue: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en-US" sz="1800"/>
              <a:t>A major decrease in the number of children who walk and bicycle to school has occurred over the last generation or so. 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en-US" sz="1800"/>
              <a:t>This decline has resulted in unintended and far-reaching consequences for both our children’s lives and our own. 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en-US" sz="1800"/>
              <a:t>Safe Routes to School programs empower communities to make walking and bicycling to school a safer, more popular way to get to school.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en-US" sz="1800"/>
              <a:t>Let’s explore these areas in more detail.</a:t>
            </a:r>
            <a:endParaRPr lang="en-US" altLang="en-US" sz="1800" b="1"/>
          </a:p>
          <a:p>
            <a:pPr eaLnBrk="1" hangingPunct="1">
              <a:spcBef>
                <a:spcPct val="0"/>
              </a:spcBef>
            </a:pPr>
            <a:endParaRPr lang="en-US" altLang="en-US" sz="1800" b="1"/>
          </a:p>
          <a:p>
            <a:pPr eaLnBrk="1" hangingPunct="1">
              <a:spcBef>
                <a:spcPct val="0"/>
              </a:spcBef>
            </a:pPr>
            <a:r>
              <a:rPr lang="en-US" altLang="en-US" sz="1800" b="1"/>
              <a:t>Image: 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1800"/>
              <a:t>Christa McAuliffe Elementary School, Lenexa, KS, provided by Mike Cynecki.</a:t>
            </a:r>
          </a:p>
        </p:txBody>
      </p:sp>
    </p:spTree>
    <p:extLst>
      <p:ext uri="{BB962C8B-B14F-4D97-AF65-F5344CB8AC3E}">
        <p14:creationId xmlns:p14="http://schemas.microsoft.com/office/powerpoint/2010/main" val="35671303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2415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4659" indent="-286407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5629" indent="-229126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3880" indent="-229126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62132" indent="-229126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20384" indent="-229126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8635" indent="-229126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36887" indent="-229126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95138" indent="-229126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4CE9F6B-43A6-44E6-894F-6827C78243C6}" type="slidenum">
              <a:rPr lang="en-US" altLang="en-US" smtClean="0"/>
              <a:pPr eaLnBrk="1" hangingPunct="1"/>
              <a:t>6</a:t>
            </a:fld>
            <a:endParaRPr lang="en-US" altLang="en-US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27038" y="692150"/>
            <a:ext cx="6156325" cy="3463925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252" y="4389031"/>
            <a:ext cx="5139898" cy="4155286"/>
          </a:xfrm>
          <a:noFill/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altLang="en-US" sz="800" b="1" dirty="0"/>
              <a:t>Message:</a:t>
            </a:r>
            <a:r>
              <a:rPr lang="en-US" altLang="en-US" sz="800" dirty="0"/>
              <a:t>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Char char="•"/>
            </a:pPr>
            <a:r>
              <a:rPr lang="en-US" altLang="en-US" sz="800" dirty="0"/>
              <a:t>Today fewer children are walking and biking and more parents are driving.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Char char="•"/>
            </a:pPr>
            <a:r>
              <a:rPr lang="en-US" altLang="en-US" sz="800" dirty="0"/>
              <a:t>Only a generation ago, children routinely traveled around their neighborhoods either on foot or on bike. Walking and bicycling were common ways to get to school.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altLang="en-US" sz="700" b="1" dirty="0"/>
              <a:t>Note to presenter: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altLang="en-US" sz="700" dirty="0"/>
              <a:t>Optional: Ask all of the adults in the room who walked or bicycled regularly to school to raise their hands.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altLang="en-US" sz="700" dirty="0"/>
              <a:t>Now ask how many have children in their lives (sons, daughters, grandchildren, neighbors) currently walk or bike to school. There’s likely a large difference.</a:t>
            </a:r>
            <a:endParaRPr lang="en-US" altLang="en-US" sz="700" b="1" dirty="0"/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endParaRPr lang="en-US" altLang="en-US" sz="700" b="1" dirty="0"/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altLang="en-US" sz="700" b="1" dirty="0"/>
              <a:t>Image: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altLang="en-US" sz="700" dirty="0"/>
              <a:t>Linwood Holton Elementary School, Richmond, VA, provided by Mike </a:t>
            </a:r>
            <a:r>
              <a:rPr lang="en-US" altLang="en-US" sz="700" dirty="0" err="1"/>
              <a:t>Cynecki</a:t>
            </a:r>
            <a:r>
              <a:rPr lang="en-US" altLang="en-US" sz="700" dirty="0"/>
              <a:t>.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2415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4659" indent="-286407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5629" indent="-229126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3880" indent="-229126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62132" indent="-229126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20384" indent="-229126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8635" indent="-229126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36887" indent="-229126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95138" indent="-229126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C87381EB-1043-4773-A5A9-C8D86F629540}" type="slidenum">
              <a:rPr lang="en-US" altLang="en-US" smtClean="0"/>
              <a:pPr eaLnBrk="1" hangingPunct="1"/>
              <a:t>7</a:t>
            </a:fld>
            <a:endParaRPr lang="en-US" altLang="en-US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27038" y="692150"/>
            <a:ext cx="6156325" cy="3463925"/>
          </a:xfrm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9448" y="4387451"/>
            <a:ext cx="5611507" cy="4156866"/>
          </a:xfrm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altLang="en-US" sz="1800" b="1" dirty="0"/>
              <a:t>Message: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en-US" sz="1800" dirty="0"/>
              <a:t>Each school has specific issues, so a Parent Survey is the first step in identifying why parents are not allowing walking or biking to school.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en-US" sz="1800" dirty="0"/>
              <a:t>Let’s dig a little deeper to discover the underlying reasons for this shift in transportation habits.</a:t>
            </a:r>
          </a:p>
          <a:p>
            <a:pPr eaLnBrk="1" hangingPunct="1">
              <a:spcBef>
                <a:spcPct val="0"/>
              </a:spcBef>
            </a:pPr>
            <a:endParaRPr lang="en-US" altLang="en-US" sz="1800" dirty="0"/>
          </a:p>
          <a:p>
            <a:pPr eaLnBrk="1" hangingPunct="1">
              <a:spcBef>
                <a:spcPct val="0"/>
              </a:spcBef>
            </a:pPr>
            <a:r>
              <a:rPr lang="en-US" altLang="en-US" sz="1800" b="1" dirty="0"/>
              <a:t>Image: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1800" dirty="0"/>
              <a:t>Second Street School, Frankfort, Kentucky, provided by Mike </a:t>
            </a:r>
            <a:r>
              <a:rPr lang="en-US" altLang="en-US" sz="1800" dirty="0" err="1"/>
              <a:t>Cynecki</a:t>
            </a:r>
            <a:r>
              <a:rPr lang="en-US" altLang="en-US" sz="1800" dirty="0"/>
              <a:t>.</a:t>
            </a:r>
          </a:p>
          <a:p>
            <a:pPr eaLnBrk="1" hangingPunct="1">
              <a:spcBef>
                <a:spcPct val="0"/>
              </a:spcBef>
            </a:pPr>
            <a:endParaRPr lang="en-US" altLang="en-US" sz="1800" b="1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2415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4659" indent="-286407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5629" indent="-229126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3880" indent="-229126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62132" indent="-229126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20384" indent="-229126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8635" indent="-229126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36887" indent="-229126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95138" indent="-229126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302D7FF1-E094-4141-B9E1-D73250C605D1}" type="slidenum">
              <a:rPr lang="en-US" altLang="en-US" smtClean="0"/>
              <a:pPr eaLnBrk="1" hangingPunct="1"/>
              <a:t>8</a:t>
            </a:fld>
            <a:endParaRPr lang="en-US" altLang="en-US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27038" y="692150"/>
            <a:ext cx="6156325" cy="3463925"/>
          </a:xfrm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252" y="4389031"/>
            <a:ext cx="5139898" cy="4155286"/>
          </a:xfrm>
          <a:noFill/>
        </p:spPr>
        <p:txBody>
          <a:bodyPr lIns="92989" tIns="46496" rIns="92989" bIns="46496"/>
          <a:lstStyle/>
          <a:p>
            <a:pPr eaLnBrk="1" hangingPunct="1">
              <a:spcBef>
                <a:spcPct val="0"/>
              </a:spcBef>
            </a:pPr>
            <a:r>
              <a:rPr lang="en-US" altLang="en-US" sz="1400" b="1" dirty="0"/>
              <a:t>Message:</a:t>
            </a:r>
            <a:r>
              <a:rPr lang="en-US" altLang="en-US" sz="1400" dirty="0"/>
              <a:t> 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en-US" sz="1400" dirty="0"/>
              <a:t>These are common barriers nationally, and NCWRPC notes that these barriers are common within NCWRPC’s 10-county region too.  These are mainly solvable barriers through SRTS analysis.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endParaRPr lang="en-US" altLang="en-US" sz="1400" dirty="0"/>
          </a:p>
          <a:p>
            <a:pPr eaLnBrk="1" hangingPunct="1">
              <a:spcBef>
                <a:spcPct val="0"/>
              </a:spcBef>
            </a:pPr>
            <a:r>
              <a:rPr lang="en-US" altLang="en-US" sz="2400" dirty="0"/>
              <a:t>* U.S. Centers for Disease Control and Prevention.  Barriers to Children Walking to or from School United States 2004, Morbidity and Mortality Weekly Report September 30, 2005. Available: </a:t>
            </a:r>
            <a:r>
              <a:rPr lang="en-US" altLang="en-US" sz="2400" dirty="0">
                <a:hlinkClick r:id="rId3"/>
              </a:rPr>
              <a:t>www.cdc.gov/mmwr/preview/mmwrhtml/mm5438a2.htm</a:t>
            </a:r>
            <a:r>
              <a:rPr lang="en-US" altLang="en-US" sz="2400" dirty="0"/>
              <a:t>.  Accessed: December 28, 2005.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endParaRPr lang="en-US" altLang="en-US" sz="2400" dirty="0"/>
          </a:p>
          <a:p>
            <a:pPr eaLnBrk="1" hangingPunct="1">
              <a:spcBef>
                <a:spcPct val="0"/>
              </a:spcBef>
            </a:pPr>
            <a:r>
              <a:rPr lang="en-US" altLang="en-US" sz="1400" b="1" dirty="0"/>
              <a:t>Note to presenter:</a:t>
            </a:r>
            <a:r>
              <a:rPr lang="en-US" altLang="en-US" sz="1400" dirty="0"/>
              <a:t> Survey respondents could identify more than one barrier so the sum of the percentages is more than 100%.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2415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4659" indent="-286407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5629" indent="-229126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3880" indent="-229126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62132" indent="-229126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20384" indent="-229126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8635" indent="-229126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36887" indent="-229126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95138" indent="-229126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03A5C08-995A-48F5-BD95-1DDC919EC67E}" type="slidenum">
              <a:rPr lang="en-US" altLang="en-US" smtClean="0"/>
              <a:pPr eaLnBrk="1" hangingPunct="1"/>
              <a:t>9</a:t>
            </a:fld>
            <a:endParaRPr lang="en-US" altLang="en-US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27038" y="692150"/>
            <a:ext cx="6156325" cy="3463925"/>
          </a:xfrm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9448" y="4313223"/>
            <a:ext cx="5611507" cy="4158444"/>
          </a:xfrm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altLang="en-US" sz="1000" b="1" dirty="0"/>
              <a:t>Message: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en-US" sz="1000" dirty="0"/>
              <a:t>Even when children live within one mile of school, fewer are walking and bicycling than in the past.*  This SRTS Plan reviews why kids are not walking or biking within 1-mile of school – an easy distance for many children.</a:t>
            </a:r>
          </a:p>
          <a:p>
            <a:pPr eaLnBrk="1" hangingPunct="1">
              <a:spcBef>
                <a:spcPct val="0"/>
              </a:spcBef>
            </a:pPr>
            <a:endParaRPr lang="en-US" altLang="en-US" sz="1000" b="1" dirty="0"/>
          </a:p>
          <a:p>
            <a:pPr eaLnBrk="1" hangingPunct="1">
              <a:spcBef>
                <a:spcPct val="0"/>
              </a:spcBef>
            </a:pPr>
            <a:r>
              <a:rPr lang="en-US" altLang="en-US" sz="1800" dirty="0"/>
              <a:t>*U.S. Centers for Disease Control and Prevention.  Kids Walk-to-School: Then and Now—Barrier and Solutions.  Available: http://www.cdc.gov/nccdphp/dnpa/kidswalk/then_and_now.htm Accessed: January 17, 2006. 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endParaRPr lang="en-US" altLang="en-US" sz="1000" b="1" dirty="0"/>
          </a:p>
          <a:p>
            <a:pPr eaLnBrk="1" hangingPunct="1">
              <a:spcBef>
                <a:spcPct val="0"/>
              </a:spcBef>
            </a:pPr>
            <a:r>
              <a:rPr lang="en-US" altLang="en-US" sz="1000" b="1" dirty="0"/>
              <a:t>Image: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1000" dirty="0"/>
              <a:t>Destin Elementary School, Destin, FL, provided by Dan Burden, available from PBIC Image Library.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2415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4659" indent="-286407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5629" indent="-229126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3880" indent="-229126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62132" indent="-229126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20384" indent="-229126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8635" indent="-229126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36887" indent="-229126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95138" indent="-229126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E0E1E5B-54C5-43B6-8171-62FF5B9339A7}" type="slidenum">
              <a:rPr lang="en-US" altLang="en-US" smtClean="0"/>
              <a:pPr eaLnBrk="1" hangingPunct="1"/>
              <a:t>10</a:t>
            </a:fld>
            <a:endParaRPr lang="en-US" altLang="en-US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27038" y="692150"/>
            <a:ext cx="6156325" cy="3463925"/>
          </a:xfrm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9448" y="4389031"/>
            <a:ext cx="5611507" cy="4155286"/>
          </a:xfrm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altLang="en-US" sz="900" b="1" dirty="0"/>
              <a:t>Message: 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en-US" sz="900" dirty="0"/>
              <a:t>Morning and afternoon drop-off often looks like this at many schools.</a:t>
            </a:r>
            <a:endParaRPr lang="en-US" altLang="en-US" sz="900" b="1" dirty="0"/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en-US" sz="900" dirty="0"/>
              <a:t>Reducing traffic danger is key to increasing walking and biking to school rates.</a:t>
            </a:r>
          </a:p>
          <a:p>
            <a:pPr eaLnBrk="1" hangingPunct="1">
              <a:spcBef>
                <a:spcPct val="0"/>
              </a:spcBef>
            </a:pPr>
            <a:endParaRPr lang="en-US" altLang="en-US" sz="900" dirty="0"/>
          </a:p>
          <a:p>
            <a:pPr eaLnBrk="1" hangingPunct="1">
              <a:spcBef>
                <a:spcPct val="0"/>
              </a:spcBef>
            </a:pPr>
            <a:r>
              <a:rPr lang="en-US" altLang="en-US" sz="900" b="1" dirty="0"/>
              <a:t>Image: 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900" dirty="0"/>
              <a:t>Unknown location, provided by Dan Burden.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2415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4659" indent="-286407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5629" indent="-229126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3880" indent="-229126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62132" indent="-229126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20384" indent="-229126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8635" indent="-229126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36887" indent="-229126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95138" indent="-229126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BE57F92-5AD9-4370-BF03-BF2FFD48499E}" type="slidenum">
              <a:rPr lang="en-US" altLang="en-US" smtClean="0"/>
              <a:pPr eaLnBrk="1" hangingPunct="1"/>
              <a:t>11</a:t>
            </a:fld>
            <a:endParaRPr lang="en-US" altLang="en-US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27038" y="692150"/>
            <a:ext cx="6156325" cy="3463925"/>
          </a:xfrm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252" y="4313223"/>
            <a:ext cx="5139898" cy="4158444"/>
          </a:xfrm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altLang="en-US" sz="1400" b="1" dirty="0"/>
              <a:t>Message: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en-US" sz="1400" dirty="0"/>
              <a:t>Less active children are more likely to be overweight.*  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en-US" sz="1400" dirty="0"/>
              <a:t>So while kids are getting less activity, the proportion of overweight children has been increasing dramatically. 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en-US" sz="1400" dirty="0"/>
              <a:t>The percentages of 6-11 and 12-19 year-old kids considered severely overweight have tripled in the last 30 years.** 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en-US" sz="1400" dirty="0"/>
              <a:t>Diet is certainly a factor as well, and many schools have adopted wellness policies that incorporate Safe Routes to School and healthy eating campaigns.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1400" dirty="0"/>
              <a:t>Note: These data show the percentage of American children in two age groups whose weight is higher than the 95</a:t>
            </a:r>
            <a:r>
              <a:rPr lang="en-US" altLang="en-US" sz="1400" baseline="30000" dirty="0"/>
              <a:t>th</a:t>
            </a:r>
            <a:r>
              <a:rPr lang="en-US" altLang="en-US" sz="1400" dirty="0"/>
              <a:t> percentile of the recommended weight for their height. The medical community doesn’t yet define “obesity” for children (such as a BMI over 30, as it does for adults). </a:t>
            </a:r>
          </a:p>
          <a:p>
            <a:pPr eaLnBrk="1" hangingPunct="1">
              <a:spcBef>
                <a:spcPct val="0"/>
              </a:spcBef>
            </a:pPr>
            <a:endParaRPr lang="en-US" altLang="en-US" sz="1400" dirty="0"/>
          </a:p>
          <a:p>
            <a:pPr eaLnBrk="1" hangingPunct="1">
              <a:spcBef>
                <a:spcPct val="0"/>
              </a:spcBef>
            </a:pPr>
            <a:r>
              <a:rPr lang="en-US" altLang="en-US" sz="1400" dirty="0"/>
              <a:t>*American Academy of Pediatrics (2003). “Policy statement on the prevention of pediatric overweight and obesity.” http://aappolicy.aappublications.org/cgi/content/full/pediatrics;112/2/424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1400" dirty="0"/>
              <a:t>**Hedley AA, Ogden CL, Johnson CL, Carroll MD, Curtin LR, &amp; </a:t>
            </a:r>
            <a:r>
              <a:rPr lang="en-US" altLang="en-US" sz="1400" dirty="0" err="1"/>
              <a:t>Flegal</a:t>
            </a:r>
            <a:r>
              <a:rPr lang="en-US" altLang="en-US" sz="1400" dirty="0"/>
              <a:t> KM. (2004).  Prevalence of overweight and obesity among US children, adolescents, and adults, 1999-2002.  </a:t>
            </a:r>
            <a:r>
              <a:rPr lang="en-US" altLang="en-US" sz="1400" i="1" dirty="0"/>
              <a:t>JAMA</a:t>
            </a:r>
            <a:r>
              <a:rPr lang="en-US" altLang="en-US" sz="1400" dirty="0"/>
              <a:t>, </a:t>
            </a:r>
            <a:r>
              <a:rPr lang="en-US" altLang="en-US" sz="1400" i="1" dirty="0"/>
              <a:t>291</a:t>
            </a:r>
            <a:r>
              <a:rPr lang="en-US" altLang="en-US" sz="1400" dirty="0"/>
              <a:t>(23):2847-50. </a:t>
            </a:r>
          </a:p>
          <a:p>
            <a:pPr eaLnBrk="1" hangingPunct="1">
              <a:spcBef>
                <a:spcPct val="0"/>
              </a:spcBef>
            </a:pPr>
            <a:endParaRPr lang="en-US" altLang="en-US" sz="1400" b="1" dirty="0"/>
          </a:p>
          <a:p>
            <a:pPr eaLnBrk="1" hangingPunct="1">
              <a:spcBef>
                <a:spcPct val="0"/>
              </a:spcBef>
            </a:pPr>
            <a:r>
              <a:rPr lang="en-US" altLang="en-US" sz="1400" b="1" dirty="0"/>
              <a:t>Image: 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1400" dirty="0"/>
              <a:t>National Center for Health Statistics Image source: U.S. Centers for Disease Control and Prevention.  National Center for Health Statistics.  Prevalence of Overweight Among Children and Adolescents: United States, 1999-2002. Available: http://www.cdc.gov/nchs/products/pubs/pubd/hestats/overwght99.htm#Table%201.  Accessed: January 31, 2006.</a:t>
            </a:r>
          </a:p>
          <a:p>
            <a:pPr eaLnBrk="1" hangingPunct="1">
              <a:spcBef>
                <a:spcPct val="0"/>
              </a:spcBef>
            </a:pPr>
            <a:endParaRPr lang="en-US" altLang="en-US" sz="1400" dirty="0"/>
          </a:p>
          <a:p>
            <a:pPr eaLnBrk="1" hangingPunct="1">
              <a:spcBef>
                <a:spcPct val="0"/>
              </a:spcBef>
              <a:buFontTx/>
              <a:buChar char="•"/>
            </a:pPr>
            <a:endParaRPr lang="en-US" altLang="en-US" sz="2400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2415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4659" indent="-286407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5629" indent="-229126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3880" indent="-229126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62132" indent="-229126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20384" indent="-229126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8635" indent="-229126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36887" indent="-229126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95138" indent="-229126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4DA11914-97D6-47A3-90E0-4FEF138A78E3}" type="slidenum">
              <a:rPr lang="en-US" altLang="en-US" smtClean="0"/>
              <a:pPr eaLnBrk="1" hangingPunct="1"/>
              <a:t>12</a:t>
            </a:fld>
            <a:endParaRPr lang="en-US" altLang="en-US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27038" y="692150"/>
            <a:ext cx="6156325" cy="3463925"/>
          </a:xfrm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9448" y="4313223"/>
            <a:ext cx="5611507" cy="4158444"/>
          </a:xfrm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altLang="en-US" sz="1000" b="1" dirty="0"/>
              <a:t>Message: </a:t>
            </a:r>
            <a:endParaRPr lang="en-US" altLang="en-US" sz="1200" b="1" dirty="0"/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en-US" sz="1200" dirty="0"/>
              <a:t>Obese children suffer immediate social, emotional and physical health effects and are more likely to be obese adults.*</a:t>
            </a:r>
          </a:p>
          <a:p>
            <a:pPr eaLnBrk="1" hangingPunct="1">
              <a:spcBef>
                <a:spcPct val="0"/>
              </a:spcBef>
            </a:pPr>
            <a:endParaRPr lang="en-US" altLang="en-US" sz="900" dirty="0"/>
          </a:p>
          <a:p>
            <a:pPr eaLnBrk="1" hangingPunct="1">
              <a:spcBef>
                <a:spcPct val="0"/>
              </a:spcBef>
            </a:pPr>
            <a:r>
              <a:rPr lang="en-US" altLang="en-US" sz="900" dirty="0"/>
              <a:t>*Institute of Medicine (2005). “Preventing childhood obesity: Health in the balance.” Accessed on January 3, 2005 at http://www.nap.edu/books/0309091969/html/. 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2415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4659" indent="-286407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5629" indent="-229126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3880" indent="-229126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62132" indent="-229126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20384" indent="-229126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8635" indent="-229126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36887" indent="-229126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95138" indent="-229126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6CA809B-99AD-48FA-8740-BF6B70636315}" type="slidenum">
              <a:rPr lang="en-US" altLang="en-US" smtClean="0"/>
              <a:pPr eaLnBrk="1" hangingPunct="1"/>
              <a:t>13</a:t>
            </a:fld>
            <a:endParaRPr lang="en-US" altLang="en-US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27038" y="692150"/>
            <a:ext cx="6156325" cy="3463925"/>
          </a:xfrm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9448" y="4313223"/>
            <a:ext cx="5611507" cy="4158444"/>
          </a:xfrm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altLang="en-US" sz="1000" b="1" dirty="0"/>
              <a:t>Message:</a:t>
            </a:r>
            <a:endParaRPr lang="en-US" altLang="en-US" sz="1000" dirty="0"/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en-US" sz="1000" dirty="0"/>
              <a:t>Safe Routes to School programs can be part of the solution to making and walking and biking safer, and thereby increase physical activity among children.  </a:t>
            </a:r>
          </a:p>
          <a:p>
            <a:pPr eaLnBrk="1" hangingPunct="1">
              <a:spcBef>
                <a:spcPct val="0"/>
              </a:spcBef>
            </a:pPr>
            <a:endParaRPr lang="en-US" altLang="en-US" sz="1000" b="1" dirty="0"/>
          </a:p>
          <a:p>
            <a:pPr eaLnBrk="1" hangingPunct="1">
              <a:spcBef>
                <a:spcPct val="0"/>
              </a:spcBef>
            </a:pPr>
            <a:r>
              <a:rPr lang="en-US" altLang="en-US" sz="1000" b="1" dirty="0"/>
              <a:t>Image: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1000" dirty="0"/>
              <a:t>Mitchell Elementary, Dallas, TX, provided through www.iwalktoschool.org.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2415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4659" indent="-286407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5629" indent="-229126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3880" indent="-229126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62132" indent="-229126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20384" indent="-229126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8635" indent="-229126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36887" indent="-229126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95138" indent="-229126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E16C1563-9038-45A3-B1DA-D0C02E995A79}" type="slidenum">
              <a:rPr lang="en-US" altLang="en-US" smtClean="0"/>
              <a:pPr eaLnBrk="1" hangingPunct="1"/>
              <a:t>14</a:t>
            </a:fld>
            <a:endParaRPr lang="en-US" altLang="en-US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27038" y="692150"/>
            <a:ext cx="6156325" cy="3463925"/>
          </a:xfrm>
          <a:solidFill>
            <a:srgbClr val="FFFFFF"/>
          </a:solidFill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9448" y="4389031"/>
            <a:ext cx="5611507" cy="4155286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altLang="en-US" sz="1000" b="1" dirty="0"/>
              <a:t>Summary: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en-US" sz="1000" dirty="0"/>
              <a:t>The National Center for Safe Routes to School web site has tools to help communities plan and implement SRTS programs.  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en-US" sz="1000" dirty="0"/>
              <a:t>Thank you.  </a:t>
            </a:r>
            <a:endParaRPr lang="en-US" altLang="en-US" sz="1000" b="1" dirty="0"/>
          </a:p>
          <a:p>
            <a:pPr eaLnBrk="1" hangingPunct="1">
              <a:spcBef>
                <a:spcPct val="0"/>
              </a:spcBef>
            </a:pPr>
            <a:endParaRPr lang="en-US" altLang="en-US" sz="1000" b="1" dirty="0"/>
          </a:p>
          <a:p>
            <a:pPr eaLnBrk="1" hangingPunct="1">
              <a:spcBef>
                <a:spcPct val="0"/>
              </a:spcBef>
            </a:pPr>
            <a:r>
              <a:rPr lang="en-US" altLang="en-US" sz="1000" b="1" dirty="0"/>
              <a:t>Image: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1000" dirty="0"/>
              <a:t>www.saferoutesinfo.org</a:t>
            </a:r>
          </a:p>
          <a:p>
            <a:pPr eaLnBrk="1" hangingPunct="1">
              <a:spcBef>
                <a:spcPct val="0"/>
              </a:spcBef>
            </a:pPr>
            <a:endParaRPr lang="en-US" altLang="en-US" sz="1000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2415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4659" indent="-286407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5629" indent="-229126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3880" indent="-229126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62132" indent="-229126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20384" indent="-229126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8635" indent="-229126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36887" indent="-229126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95138" indent="-229126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E16C1563-9038-45A3-B1DA-D0C02E995A79}" type="slidenum">
              <a:rPr lang="en-US" altLang="en-US" smtClean="0"/>
              <a:pPr eaLnBrk="1" hangingPunct="1"/>
              <a:t>15</a:t>
            </a:fld>
            <a:endParaRPr lang="en-US" altLang="en-US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27038" y="692150"/>
            <a:ext cx="6156325" cy="3463925"/>
          </a:xfrm>
          <a:solidFill>
            <a:srgbClr val="FFFFFF"/>
          </a:solidFill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9448" y="4389031"/>
            <a:ext cx="5611507" cy="4155286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altLang="en-US" sz="1000" b="1"/>
              <a:t>Summary: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en-US" sz="1000"/>
              <a:t>The National Center for Safe Routes to School web site has tools to help communities plan and implement SRTS programs.  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en-US" sz="1000"/>
              <a:t>Thank you.  </a:t>
            </a:r>
            <a:endParaRPr lang="en-US" altLang="en-US" sz="1000" b="1"/>
          </a:p>
          <a:p>
            <a:pPr eaLnBrk="1" hangingPunct="1">
              <a:spcBef>
                <a:spcPct val="0"/>
              </a:spcBef>
            </a:pPr>
            <a:endParaRPr lang="en-US" altLang="en-US" sz="1000" b="1"/>
          </a:p>
          <a:p>
            <a:pPr eaLnBrk="1" hangingPunct="1">
              <a:spcBef>
                <a:spcPct val="0"/>
              </a:spcBef>
            </a:pPr>
            <a:r>
              <a:rPr lang="en-US" altLang="en-US" sz="1000" b="1"/>
              <a:t>Image: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1000"/>
              <a:t>www.saferoutesinfo.org</a:t>
            </a:r>
          </a:p>
          <a:p>
            <a:pPr eaLnBrk="1" hangingPunct="1">
              <a:spcBef>
                <a:spcPct val="0"/>
              </a:spcBef>
            </a:pPr>
            <a:endParaRPr lang="en-US" altLang="en-US" sz="1000"/>
          </a:p>
        </p:txBody>
      </p:sp>
    </p:spTree>
    <p:extLst>
      <p:ext uri="{BB962C8B-B14F-4D97-AF65-F5344CB8AC3E}">
        <p14:creationId xmlns:p14="http://schemas.microsoft.com/office/powerpoint/2010/main" val="61337405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2415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4659" indent="-286407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5629" indent="-229126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3880" indent="-229126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62132" indent="-229126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20384" indent="-229126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8635" indent="-229126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36887" indent="-229126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95138" indent="-229126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E16C1563-9038-45A3-B1DA-D0C02E995A79}" type="slidenum">
              <a:rPr lang="en-US" altLang="en-US" smtClean="0"/>
              <a:pPr eaLnBrk="1" hangingPunct="1"/>
              <a:t>16</a:t>
            </a:fld>
            <a:endParaRPr lang="en-US" altLang="en-US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27038" y="692150"/>
            <a:ext cx="6156325" cy="3463925"/>
          </a:xfrm>
          <a:solidFill>
            <a:srgbClr val="FFFFFF"/>
          </a:solidFill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9448" y="4389031"/>
            <a:ext cx="5611507" cy="4155286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altLang="en-US" sz="1000" b="1"/>
              <a:t>Summary: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en-US" sz="1000"/>
              <a:t>The National Center for Safe Routes to School web site has tools to help communities plan and implement SRTS programs.  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en-US" sz="1000"/>
              <a:t>Thank you.  </a:t>
            </a:r>
            <a:endParaRPr lang="en-US" altLang="en-US" sz="1000" b="1"/>
          </a:p>
          <a:p>
            <a:pPr eaLnBrk="1" hangingPunct="1">
              <a:spcBef>
                <a:spcPct val="0"/>
              </a:spcBef>
            </a:pPr>
            <a:endParaRPr lang="en-US" altLang="en-US" sz="1000" b="1"/>
          </a:p>
          <a:p>
            <a:pPr eaLnBrk="1" hangingPunct="1">
              <a:spcBef>
                <a:spcPct val="0"/>
              </a:spcBef>
            </a:pPr>
            <a:r>
              <a:rPr lang="en-US" altLang="en-US" sz="1000" b="1"/>
              <a:t>Image: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1000"/>
              <a:t>www.saferoutesinfo.org</a:t>
            </a:r>
          </a:p>
          <a:p>
            <a:pPr eaLnBrk="1" hangingPunct="1">
              <a:spcBef>
                <a:spcPct val="0"/>
              </a:spcBef>
            </a:pPr>
            <a:endParaRPr lang="en-US" altLang="en-US" sz="1000"/>
          </a:p>
        </p:txBody>
      </p:sp>
    </p:spTree>
    <p:extLst>
      <p:ext uri="{BB962C8B-B14F-4D97-AF65-F5344CB8AC3E}">
        <p14:creationId xmlns:p14="http://schemas.microsoft.com/office/powerpoint/2010/main" val="2919728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2415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4659" indent="-286407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5629" indent="-229126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3880" indent="-229126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62132" indent="-229126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20384" indent="-229126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8635" indent="-229126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36887" indent="-229126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95138" indent="-229126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E16C1563-9038-45A3-B1DA-D0C02E995A79}" type="slidenum">
              <a:rPr lang="en-US" altLang="en-US" smtClean="0"/>
              <a:pPr eaLnBrk="1" hangingPunct="1"/>
              <a:t>17</a:t>
            </a:fld>
            <a:endParaRPr lang="en-US" altLang="en-US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27038" y="692150"/>
            <a:ext cx="6156325" cy="3463925"/>
          </a:xfrm>
          <a:solidFill>
            <a:srgbClr val="FFFFFF"/>
          </a:solidFill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9448" y="4389031"/>
            <a:ext cx="5611507" cy="4155286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altLang="en-US" sz="1000" b="1"/>
              <a:t>Summary: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en-US" sz="1000"/>
              <a:t>The National Center for Safe Routes to School web site has tools to help communities plan and implement SRTS programs.  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en-US" sz="1000"/>
              <a:t>Thank you.  </a:t>
            </a:r>
            <a:endParaRPr lang="en-US" altLang="en-US" sz="1000" b="1"/>
          </a:p>
          <a:p>
            <a:pPr eaLnBrk="1" hangingPunct="1">
              <a:spcBef>
                <a:spcPct val="0"/>
              </a:spcBef>
            </a:pPr>
            <a:endParaRPr lang="en-US" altLang="en-US" sz="1000" b="1"/>
          </a:p>
          <a:p>
            <a:pPr eaLnBrk="1" hangingPunct="1">
              <a:spcBef>
                <a:spcPct val="0"/>
              </a:spcBef>
            </a:pPr>
            <a:r>
              <a:rPr lang="en-US" altLang="en-US" sz="1000" b="1"/>
              <a:t>Image: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1000"/>
              <a:t>www.saferoutesinfo.org</a:t>
            </a:r>
          </a:p>
          <a:p>
            <a:pPr eaLnBrk="1" hangingPunct="1">
              <a:spcBef>
                <a:spcPct val="0"/>
              </a:spcBef>
            </a:pPr>
            <a:endParaRPr lang="en-US" altLang="en-US" sz="1000"/>
          </a:p>
        </p:txBody>
      </p:sp>
    </p:spTree>
    <p:extLst>
      <p:ext uri="{BB962C8B-B14F-4D97-AF65-F5344CB8AC3E}">
        <p14:creationId xmlns:p14="http://schemas.microsoft.com/office/powerpoint/2010/main" val="54248392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2415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4659" indent="-286407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5629" indent="-229126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3880" indent="-229126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62132" indent="-229126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20384" indent="-229126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8635" indent="-229126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36887" indent="-229126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95138" indent="-229126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4CE9F6B-43A6-44E6-894F-6827C78243C6}" type="slidenum">
              <a:rPr lang="en-US" altLang="en-US" smtClean="0"/>
              <a:pPr eaLnBrk="1" hangingPunct="1"/>
              <a:t>18</a:t>
            </a:fld>
            <a:endParaRPr lang="en-US" altLang="en-US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27038" y="692150"/>
            <a:ext cx="6156325" cy="3463925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252" y="4389031"/>
            <a:ext cx="5139898" cy="4155286"/>
          </a:xfrm>
          <a:noFill/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0"/>
              </a:spcBef>
            </a:pPr>
            <a:endParaRPr lang="en-US" altLang="en-US" sz="700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CD19A3-0801-2588-0E14-67E8D5089A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>
            <a:extLst>
              <a:ext uri="{FF2B5EF4-FFF2-40B4-BE49-F238E27FC236}">
                <a16:creationId xmlns:a16="http://schemas.microsoft.com/office/drawing/2014/main" id="{6AB3DACA-174E-A937-947E-398333537A8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2415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4659" indent="-286407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5629" indent="-229126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3880" indent="-229126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62132" indent="-229126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20384" indent="-229126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8635" indent="-229126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36887" indent="-229126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95138" indent="-229126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4CE9F6B-43A6-44E6-894F-6827C78243C6}" type="slidenum">
              <a:rPr lang="en-US" altLang="en-US" smtClean="0"/>
              <a:pPr eaLnBrk="1" hangingPunct="1"/>
              <a:t>19</a:t>
            </a:fld>
            <a:endParaRPr lang="en-US" altLang="en-US"/>
          </a:p>
        </p:txBody>
      </p:sp>
      <p:sp>
        <p:nvSpPr>
          <p:cNvPr id="46083" name="Rectangle 2">
            <a:extLst>
              <a:ext uri="{FF2B5EF4-FFF2-40B4-BE49-F238E27FC236}">
                <a16:creationId xmlns:a16="http://schemas.microsoft.com/office/drawing/2014/main" id="{65C41F6C-0F35-BEDD-EBAE-F9488DD5123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27038" y="692150"/>
            <a:ext cx="6156325" cy="3463925"/>
          </a:xfrm>
          <a:ln/>
        </p:spPr>
      </p:sp>
      <p:sp>
        <p:nvSpPr>
          <p:cNvPr id="46084" name="Rectangle 3">
            <a:extLst>
              <a:ext uri="{FF2B5EF4-FFF2-40B4-BE49-F238E27FC236}">
                <a16:creationId xmlns:a16="http://schemas.microsoft.com/office/drawing/2014/main" id="{FA1B95CF-7008-616E-D8EF-4CDD98B7292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5252" y="4389031"/>
            <a:ext cx="5139898" cy="4155286"/>
          </a:xfrm>
          <a:noFill/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0"/>
              </a:spcBef>
            </a:pPr>
            <a:endParaRPr lang="en-US" altLang="en-US" sz="700" dirty="0"/>
          </a:p>
        </p:txBody>
      </p:sp>
    </p:spTree>
    <p:extLst>
      <p:ext uri="{BB962C8B-B14F-4D97-AF65-F5344CB8AC3E}">
        <p14:creationId xmlns:p14="http://schemas.microsoft.com/office/powerpoint/2010/main" val="394873399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2415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4659" indent="-286407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5629" indent="-229126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3880" indent="-229126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62132" indent="-229126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20384" indent="-229126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8635" indent="-229126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36887" indent="-229126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95138" indent="-229126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E16C1563-9038-45A3-B1DA-D0C02E995A79}" type="slidenum">
              <a:rPr lang="en-US" altLang="en-US" smtClean="0"/>
              <a:pPr eaLnBrk="1" hangingPunct="1"/>
              <a:t>20</a:t>
            </a:fld>
            <a:endParaRPr lang="en-US" altLang="en-US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27038" y="692150"/>
            <a:ext cx="6156325" cy="3463925"/>
          </a:xfrm>
          <a:solidFill>
            <a:srgbClr val="FFFFFF"/>
          </a:solidFill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9448" y="4389031"/>
            <a:ext cx="5611507" cy="4155286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altLang="en-US" sz="1000" b="1"/>
              <a:t>Summary: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en-US" sz="1000"/>
              <a:t>The National Center for Safe Routes to School web site has tools to help communities plan and implement SRTS programs.  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en-US" sz="1000"/>
              <a:t>Thank you.  </a:t>
            </a:r>
            <a:endParaRPr lang="en-US" altLang="en-US" sz="1000" b="1"/>
          </a:p>
          <a:p>
            <a:pPr eaLnBrk="1" hangingPunct="1">
              <a:spcBef>
                <a:spcPct val="0"/>
              </a:spcBef>
            </a:pPr>
            <a:endParaRPr lang="en-US" altLang="en-US" sz="1000" b="1"/>
          </a:p>
          <a:p>
            <a:pPr eaLnBrk="1" hangingPunct="1">
              <a:spcBef>
                <a:spcPct val="0"/>
              </a:spcBef>
            </a:pPr>
            <a:r>
              <a:rPr lang="en-US" altLang="en-US" sz="1000" b="1"/>
              <a:t>Image: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1000"/>
              <a:t>www.saferoutesinfo.org</a:t>
            </a:r>
          </a:p>
          <a:p>
            <a:pPr eaLnBrk="1" hangingPunct="1">
              <a:spcBef>
                <a:spcPct val="0"/>
              </a:spcBef>
            </a:pPr>
            <a:endParaRPr lang="en-US" altLang="en-US" sz="1000"/>
          </a:p>
        </p:txBody>
      </p:sp>
    </p:spTree>
    <p:extLst>
      <p:ext uri="{BB962C8B-B14F-4D97-AF65-F5344CB8AC3E}">
        <p14:creationId xmlns:p14="http://schemas.microsoft.com/office/powerpoint/2010/main" val="22794385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2415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4659" indent="-286407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5629" indent="-229126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3880" indent="-229126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62132" indent="-229126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20384" indent="-229126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8635" indent="-229126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36887" indent="-229126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95138" indent="-229126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E16C1563-9038-45A3-B1DA-D0C02E995A79}" type="slidenum">
              <a:rPr lang="en-US" altLang="en-US" smtClean="0"/>
              <a:pPr eaLnBrk="1" hangingPunct="1"/>
              <a:t>21</a:t>
            </a:fld>
            <a:endParaRPr lang="en-US" altLang="en-US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27038" y="692150"/>
            <a:ext cx="6156325" cy="3463925"/>
          </a:xfrm>
          <a:solidFill>
            <a:srgbClr val="FFFFFF"/>
          </a:solidFill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9448" y="4389031"/>
            <a:ext cx="5611507" cy="4155286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altLang="en-US" sz="1000" b="1"/>
              <a:t>Summary: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en-US" sz="1000"/>
              <a:t>The National Center for Safe Routes to School web site has tools to help communities plan and implement SRTS programs.  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en-US" sz="1000"/>
              <a:t>Thank you.  </a:t>
            </a:r>
            <a:endParaRPr lang="en-US" altLang="en-US" sz="1000" b="1"/>
          </a:p>
          <a:p>
            <a:pPr eaLnBrk="1" hangingPunct="1">
              <a:spcBef>
                <a:spcPct val="0"/>
              </a:spcBef>
            </a:pPr>
            <a:endParaRPr lang="en-US" altLang="en-US" sz="1000" b="1"/>
          </a:p>
          <a:p>
            <a:pPr eaLnBrk="1" hangingPunct="1">
              <a:spcBef>
                <a:spcPct val="0"/>
              </a:spcBef>
            </a:pPr>
            <a:r>
              <a:rPr lang="en-US" altLang="en-US" sz="1000" b="1"/>
              <a:t>Image: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1000"/>
              <a:t>www.saferoutesinfo.org</a:t>
            </a:r>
          </a:p>
          <a:p>
            <a:pPr eaLnBrk="1" hangingPunct="1">
              <a:spcBef>
                <a:spcPct val="0"/>
              </a:spcBef>
            </a:pPr>
            <a:endParaRPr lang="en-US" altLang="en-US" sz="1000"/>
          </a:p>
        </p:txBody>
      </p:sp>
    </p:spTree>
    <p:extLst>
      <p:ext uri="{BB962C8B-B14F-4D97-AF65-F5344CB8AC3E}">
        <p14:creationId xmlns:p14="http://schemas.microsoft.com/office/powerpoint/2010/main" val="157258213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2415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4659" indent="-286407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5629" indent="-229126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3880" indent="-229126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62132" indent="-229126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20384" indent="-229126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8635" indent="-229126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36887" indent="-229126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95138" indent="-229126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E16C1563-9038-45A3-B1DA-D0C02E995A79}" type="slidenum">
              <a:rPr lang="en-US" altLang="en-US" smtClean="0"/>
              <a:pPr eaLnBrk="1" hangingPunct="1"/>
              <a:t>22</a:t>
            </a:fld>
            <a:endParaRPr lang="en-US" altLang="en-US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27038" y="692150"/>
            <a:ext cx="6156325" cy="3463925"/>
          </a:xfrm>
          <a:solidFill>
            <a:srgbClr val="FFFFFF"/>
          </a:solidFill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9448" y="4389031"/>
            <a:ext cx="5611507" cy="4155286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altLang="en-US" sz="1000" b="1"/>
              <a:t>Summary: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en-US" sz="1000"/>
              <a:t>The National Center for Safe Routes to School web site has tools to help communities plan and implement SRTS programs.  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en-US" sz="1000"/>
              <a:t>Thank you.  </a:t>
            </a:r>
            <a:endParaRPr lang="en-US" altLang="en-US" sz="1000" b="1"/>
          </a:p>
          <a:p>
            <a:pPr eaLnBrk="1" hangingPunct="1">
              <a:spcBef>
                <a:spcPct val="0"/>
              </a:spcBef>
            </a:pPr>
            <a:endParaRPr lang="en-US" altLang="en-US" sz="1000" b="1"/>
          </a:p>
          <a:p>
            <a:pPr eaLnBrk="1" hangingPunct="1">
              <a:spcBef>
                <a:spcPct val="0"/>
              </a:spcBef>
            </a:pPr>
            <a:r>
              <a:rPr lang="en-US" altLang="en-US" sz="1000" b="1"/>
              <a:t>Image: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1000"/>
              <a:t>www.saferoutesinfo.org</a:t>
            </a:r>
          </a:p>
          <a:p>
            <a:pPr eaLnBrk="1" hangingPunct="1">
              <a:spcBef>
                <a:spcPct val="0"/>
              </a:spcBef>
            </a:pPr>
            <a:endParaRPr lang="en-US" altLang="en-US" sz="1000"/>
          </a:p>
        </p:txBody>
      </p:sp>
    </p:spTree>
    <p:extLst>
      <p:ext uri="{BB962C8B-B14F-4D97-AF65-F5344CB8AC3E}">
        <p14:creationId xmlns:p14="http://schemas.microsoft.com/office/powerpoint/2010/main" val="219368507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2415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4659" indent="-286407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5629" indent="-229126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3880" indent="-229126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62132" indent="-229126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20384" indent="-229126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8635" indent="-229126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36887" indent="-229126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95138" indent="-229126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E16C1563-9038-45A3-B1DA-D0C02E995A79}" type="slidenum">
              <a:rPr lang="en-US" altLang="en-US" smtClean="0"/>
              <a:pPr eaLnBrk="1" hangingPunct="1"/>
              <a:t>23</a:t>
            </a:fld>
            <a:endParaRPr lang="en-US" altLang="en-US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27038" y="692150"/>
            <a:ext cx="6156325" cy="3463925"/>
          </a:xfrm>
          <a:solidFill>
            <a:srgbClr val="FFFFFF"/>
          </a:solidFill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9448" y="4389031"/>
            <a:ext cx="5611507" cy="4155286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altLang="en-US" sz="1000" b="1"/>
              <a:t>Summary: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en-US" sz="1000"/>
              <a:t>The National Center for Safe Routes to School web site has tools to help communities plan and implement SRTS programs.  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en-US" sz="1000"/>
              <a:t>Thank you.  </a:t>
            </a:r>
            <a:endParaRPr lang="en-US" altLang="en-US" sz="1000" b="1"/>
          </a:p>
          <a:p>
            <a:pPr eaLnBrk="1" hangingPunct="1">
              <a:spcBef>
                <a:spcPct val="0"/>
              </a:spcBef>
            </a:pPr>
            <a:endParaRPr lang="en-US" altLang="en-US" sz="1000" b="1"/>
          </a:p>
          <a:p>
            <a:pPr eaLnBrk="1" hangingPunct="1">
              <a:spcBef>
                <a:spcPct val="0"/>
              </a:spcBef>
            </a:pPr>
            <a:r>
              <a:rPr lang="en-US" altLang="en-US" sz="1000" b="1"/>
              <a:t>Image: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1000"/>
              <a:t>www.saferoutesinfo.org</a:t>
            </a:r>
          </a:p>
          <a:p>
            <a:pPr eaLnBrk="1" hangingPunct="1">
              <a:spcBef>
                <a:spcPct val="0"/>
              </a:spcBef>
            </a:pPr>
            <a:endParaRPr lang="en-US" altLang="en-US" sz="1000"/>
          </a:p>
        </p:txBody>
      </p:sp>
    </p:spTree>
    <p:extLst>
      <p:ext uri="{BB962C8B-B14F-4D97-AF65-F5344CB8AC3E}">
        <p14:creationId xmlns:p14="http://schemas.microsoft.com/office/powerpoint/2010/main" val="424849421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31834B-991A-9DD9-1CF9-43D945DECF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>
            <a:extLst>
              <a:ext uri="{FF2B5EF4-FFF2-40B4-BE49-F238E27FC236}">
                <a16:creationId xmlns:a16="http://schemas.microsoft.com/office/drawing/2014/main" id="{E482EE36-D9D9-5A97-68FC-7CE86F03156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2415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4659" indent="-286407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5629" indent="-229126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3880" indent="-229126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62132" indent="-229126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20384" indent="-229126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8635" indent="-229126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36887" indent="-229126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95138" indent="-229126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E16C1563-9038-45A3-B1DA-D0C02E995A79}" type="slidenum">
              <a:rPr lang="en-US" altLang="en-US" smtClean="0"/>
              <a:pPr eaLnBrk="1" hangingPunct="1"/>
              <a:t>24</a:t>
            </a:fld>
            <a:endParaRPr lang="en-US" altLang="en-US"/>
          </a:p>
        </p:txBody>
      </p:sp>
      <p:sp>
        <p:nvSpPr>
          <p:cNvPr id="73731" name="Rectangle 2">
            <a:extLst>
              <a:ext uri="{FF2B5EF4-FFF2-40B4-BE49-F238E27FC236}">
                <a16:creationId xmlns:a16="http://schemas.microsoft.com/office/drawing/2014/main" id="{A6B07A86-9366-59D0-61C1-791EF3E62AE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27038" y="692150"/>
            <a:ext cx="6156325" cy="3463925"/>
          </a:xfrm>
          <a:solidFill>
            <a:srgbClr val="FFFFFF"/>
          </a:solidFill>
          <a:ln/>
        </p:spPr>
      </p:sp>
      <p:sp>
        <p:nvSpPr>
          <p:cNvPr id="73732" name="Rectangle 3">
            <a:extLst>
              <a:ext uri="{FF2B5EF4-FFF2-40B4-BE49-F238E27FC236}">
                <a16:creationId xmlns:a16="http://schemas.microsoft.com/office/drawing/2014/main" id="{32B7F637-C189-D4EB-19AF-4C78B3295D7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99448" y="4389031"/>
            <a:ext cx="5611507" cy="4155286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altLang="en-US" sz="1000" b="1"/>
              <a:t>Summary: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en-US" sz="1000"/>
              <a:t>The National Center for Safe Routes to School web site has tools to help communities plan and implement SRTS programs.  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en-US" sz="1000"/>
              <a:t>Thank you.  </a:t>
            </a:r>
            <a:endParaRPr lang="en-US" altLang="en-US" sz="1000" b="1"/>
          </a:p>
          <a:p>
            <a:pPr eaLnBrk="1" hangingPunct="1">
              <a:spcBef>
                <a:spcPct val="0"/>
              </a:spcBef>
            </a:pPr>
            <a:endParaRPr lang="en-US" altLang="en-US" sz="1000" b="1"/>
          </a:p>
          <a:p>
            <a:pPr eaLnBrk="1" hangingPunct="1">
              <a:spcBef>
                <a:spcPct val="0"/>
              </a:spcBef>
            </a:pPr>
            <a:r>
              <a:rPr lang="en-US" altLang="en-US" sz="1000" b="1"/>
              <a:t>Image: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1000"/>
              <a:t>www.saferoutesinfo.org</a:t>
            </a:r>
          </a:p>
          <a:p>
            <a:pPr eaLnBrk="1" hangingPunct="1">
              <a:spcBef>
                <a:spcPct val="0"/>
              </a:spcBef>
            </a:pPr>
            <a:endParaRPr lang="en-US" altLang="en-US" sz="1000"/>
          </a:p>
        </p:txBody>
      </p:sp>
    </p:spTree>
    <p:extLst>
      <p:ext uri="{BB962C8B-B14F-4D97-AF65-F5344CB8AC3E}">
        <p14:creationId xmlns:p14="http://schemas.microsoft.com/office/powerpoint/2010/main" val="309924729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903ED4-77AB-18DE-B459-FBA3EDAF98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>
            <a:extLst>
              <a:ext uri="{FF2B5EF4-FFF2-40B4-BE49-F238E27FC236}">
                <a16:creationId xmlns:a16="http://schemas.microsoft.com/office/drawing/2014/main" id="{9C25C851-1C11-CAC2-7485-7A152230E63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2415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4659" indent="-286407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5629" indent="-229126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3880" indent="-229126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62132" indent="-229126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20384" indent="-229126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8635" indent="-229126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36887" indent="-229126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95138" indent="-229126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E16C1563-9038-45A3-B1DA-D0C02E995A79}" type="slidenum">
              <a:rPr lang="en-US" altLang="en-US" smtClean="0"/>
              <a:pPr eaLnBrk="1" hangingPunct="1"/>
              <a:t>25</a:t>
            </a:fld>
            <a:endParaRPr lang="en-US" altLang="en-US"/>
          </a:p>
        </p:txBody>
      </p:sp>
      <p:sp>
        <p:nvSpPr>
          <p:cNvPr id="73731" name="Rectangle 2">
            <a:extLst>
              <a:ext uri="{FF2B5EF4-FFF2-40B4-BE49-F238E27FC236}">
                <a16:creationId xmlns:a16="http://schemas.microsoft.com/office/drawing/2014/main" id="{035C71F2-6E4D-3374-715D-888DE114DDE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27038" y="692150"/>
            <a:ext cx="6156325" cy="3463925"/>
          </a:xfrm>
          <a:solidFill>
            <a:srgbClr val="FFFFFF"/>
          </a:solidFill>
          <a:ln/>
        </p:spPr>
      </p:sp>
      <p:sp>
        <p:nvSpPr>
          <p:cNvPr id="73732" name="Rectangle 3">
            <a:extLst>
              <a:ext uri="{FF2B5EF4-FFF2-40B4-BE49-F238E27FC236}">
                <a16:creationId xmlns:a16="http://schemas.microsoft.com/office/drawing/2014/main" id="{AF4ED732-3AFE-DDCF-69B2-B012AEBDF5B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99448" y="4389031"/>
            <a:ext cx="5611507" cy="4155286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altLang="en-US" sz="1000" b="1"/>
              <a:t>Summary: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en-US" sz="1000"/>
              <a:t>The National Center for Safe Routes to School web site has tools to help communities plan and implement SRTS programs.  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altLang="en-US" sz="1000"/>
              <a:t>Thank you.  </a:t>
            </a:r>
            <a:endParaRPr lang="en-US" altLang="en-US" sz="1000" b="1"/>
          </a:p>
          <a:p>
            <a:pPr eaLnBrk="1" hangingPunct="1">
              <a:spcBef>
                <a:spcPct val="0"/>
              </a:spcBef>
            </a:pPr>
            <a:endParaRPr lang="en-US" altLang="en-US" sz="1000" b="1"/>
          </a:p>
          <a:p>
            <a:pPr eaLnBrk="1" hangingPunct="1">
              <a:spcBef>
                <a:spcPct val="0"/>
              </a:spcBef>
            </a:pPr>
            <a:r>
              <a:rPr lang="en-US" altLang="en-US" sz="1000" b="1"/>
              <a:t>Image: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1000"/>
              <a:t>www.saferoutesinfo.org</a:t>
            </a:r>
          </a:p>
          <a:p>
            <a:pPr eaLnBrk="1" hangingPunct="1">
              <a:spcBef>
                <a:spcPct val="0"/>
              </a:spcBef>
            </a:pPr>
            <a:endParaRPr lang="en-US" altLang="en-US" sz="1000"/>
          </a:p>
        </p:txBody>
      </p:sp>
    </p:spTree>
    <p:extLst>
      <p:ext uri="{BB962C8B-B14F-4D97-AF65-F5344CB8AC3E}">
        <p14:creationId xmlns:p14="http://schemas.microsoft.com/office/powerpoint/2010/main" val="336563495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2415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4659" indent="-286407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5629" indent="-229126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3880" indent="-229126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62132" indent="-229126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20384" indent="-229126" algn="ctr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8635" indent="-229126" algn="ctr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36887" indent="-229126" algn="ctr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95138" indent="-229126" algn="ctr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84008AD-10D4-4434-A021-FA824A70FAE6}" type="slidenum">
              <a:rPr lang="en-US" altLang="en-US"/>
              <a:pPr eaLnBrk="1" hangingPunct="1"/>
              <a:t>26</a:t>
            </a:fld>
            <a:endParaRPr lang="en-US" altLang="en-US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27038" y="692150"/>
            <a:ext cx="6156325" cy="3463925"/>
          </a:xfrm>
          <a:solidFill>
            <a:srgbClr val="FFFFFF"/>
          </a:solidFill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252" y="4389031"/>
            <a:ext cx="5139898" cy="4155286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0"/>
              </a:spcBef>
            </a:pPr>
            <a:endParaRPr lang="en-US" altLang="en-US" sz="700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5732D4-6B75-FEF6-88D7-1DCE8089E3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>
            <a:extLst>
              <a:ext uri="{FF2B5EF4-FFF2-40B4-BE49-F238E27FC236}">
                <a16:creationId xmlns:a16="http://schemas.microsoft.com/office/drawing/2014/main" id="{75DB9F6A-0F78-22FC-8B8E-6716F173C82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2415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4659" indent="-286407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5629" indent="-229126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3880" indent="-229126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62132" indent="-229126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20384" indent="-229126" algn="ctr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8635" indent="-229126" algn="ctr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36887" indent="-229126" algn="ctr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95138" indent="-229126" algn="ctr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84008AD-10D4-4434-A021-FA824A70FAE6}" type="slidenum">
              <a:rPr lang="en-US" altLang="en-US"/>
              <a:pPr eaLnBrk="1" hangingPunct="1"/>
              <a:t>27</a:t>
            </a:fld>
            <a:endParaRPr lang="en-US" altLang="en-US"/>
          </a:p>
        </p:txBody>
      </p:sp>
      <p:sp>
        <p:nvSpPr>
          <p:cNvPr id="66563" name="Rectangle 2">
            <a:extLst>
              <a:ext uri="{FF2B5EF4-FFF2-40B4-BE49-F238E27FC236}">
                <a16:creationId xmlns:a16="http://schemas.microsoft.com/office/drawing/2014/main" id="{BDFCBDDB-3373-E98C-4D80-B624C97E377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27038" y="692150"/>
            <a:ext cx="6156325" cy="3463925"/>
          </a:xfrm>
          <a:solidFill>
            <a:srgbClr val="FFFFFF"/>
          </a:solidFill>
          <a:ln/>
        </p:spPr>
      </p:sp>
      <p:sp>
        <p:nvSpPr>
          <p:cNvPr id="66564" name="Rectangle 3">
            <a:extLst>
              <a:ext uri="{FF2B5EF4-FFF2-40B4-BE49-F238E27FC236}">
                <a16:creationId xmlns:a16="http://schemas.microsoft.com/office/drawing/2014/main" id="{7ABC87EE-52D2-F662-A220-CFD2E2CA02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5252" y="4389031"/>
            <a:ext cx="5139898" cy="4155286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0"/>
              </a:spcBef>
            </a:pPr>
            <a:endParaRPr lang="en-US" altLang="en-US" sz="700" dirty="0"/>
          </a:p>
        </p:txBody>
      </p:sp>
    </p:spTree>
    <p:extLst>
      <p:ext uri="{BB962C8B-B14F-4D97-AF65-F5344CB8AC3E}">
        <p14:creationId xmlns:p14="http://schemas.microsoft.com/office/powerpoint/2010/main" val="244037811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2415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4659" indent="-286407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5629" indent="-229126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3880" indent="-229126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62132" indent="-229126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20384" indent="-229126" algn="ctr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8635" indent="-229126" algn="ctr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36887" indent="-229126" algn="ctr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95138" indent="-229126" algn="ctr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84008AD-10D4-4434-A021-FA824A70FAE6}" type="slidenum">
              <a:rPr lang="en-US" altLang="en-US"/>
              <a:pPr eaLnBrk="1" hangingPunct="1"/>
              <a:t>28</a:t>
            </a:fld>
            <a:endParaRPr lang="en-US" altLang="en-US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27038" y="692150"/>
            <a:ext cx="6156325" cy="3463925"/>
          </a:xfrm>
          <a:solidFill>
            <a:srgbClr val="FFFFFF"/>
          </a:solidFill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252" y="4389031"/>
            <a:ext cx="5139898" cy="4155286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0"/>
              </a:spcBef>
            </a:pPr>
            <a:endParaRPr lang="en-US" altLang="en-US" sz="700" dirty="0"/>
          </a:p>
        </p:txBody>
      </p:sp>
    </p:spTree>
    <p:extLst>
      <p:ext uri="{BB962C8B-B14F-4D97-AF65-F5344CB8AC3E}">
        <p14:creationId xmlns:p14="http://schemas.microsoft.com/office/powerpoint/2010/main" val="293448949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2415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4659" indent="-286407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5629" indent="-229126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3880" indent="-229126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62132" indent="-229126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20384" indent="-229126" algn="ctr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8635" indent="-229126" algn="ctr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36887" indent="-229126" algn="ctr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95138" indent="-229126" algn="ctr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84008AD-10D4-4434-A021-FA824A70FAE6}" type="slidenum">
              <a:rPr lang="en-US" altLang="en-US"/>
              <a:pPr eaLnBrk="1" hangingPunct="1"/>
              <a:t>29</a:t>
            </a:fld>
            <a:endParaRPr lang="en-US" altLang="en-US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27038" y="692150"/>
            <a:ext cx="6156325" cy="3463925"/>
          </a:xfrm>
          <a:solidFill>
            <a:srgbClr val="FFFFFF"/>
          </a:solidFill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252" y="4389031"/>
            <a:ext cx="5139898" cy="4155286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0"/>
              </a:spcBef>
            </a:pPr>
            <a:endParaRPr lang="en-US" altLang="en-US" sz="700" dirty="0"/>
          </a:p>
        </p:txBody>
      </p:sp>
    </p:spTree>
    <p:extLst>
      <p:ext uri="{BB962C8B-B14F-4D97-AF65-F5344CB8AC3E}">
        <p14:creationId xmlns:p14="http://schemas.microsoft.com/office/powerpoint/2010/main" val="89481044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2415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4659" indent="-286407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5629" indent="-229126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3880" indent="-229126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62132" indent="-229126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20384" indent="-229126" algn="ctr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8635" indent="-229126" algn="ctr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36887" indent="-229126" algn="ctr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95138" indent="-229126" algn="ctr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84008AD-10D4-4434-A021-FA824A70FAE6}" type="slidenum">
              <a:rPr lang="en-US" altLang="en-US"/>
              <a:pPr eaLnBrk="1" hangingPunct="1"/>
              <a:t>30</a:t>
            </a:fld>
            <a:endParaRPr lang="en-US" altLang="en-US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27038" y="692150"/>
            <a:ext cx="6156325" cy="3463925"/>
          </a:xfrm>
          <a:solidFill>
            <a:srgbClr val="FFFFFF"/>
          </a:solidFill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252" y="4389031"/>
            <a:ext cx="5139898" cy="4155286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0"/>
              </a:spcBef>
            </a:pPr>
            <a:endParaRPr lang="en-US" altLang="en-US" sz="700" dirty="0"/>
          </a:p>
        </p:txBody>
      </p:sp>
    </p:spTree>
    <p:extLst>
      <p:ext uri="{BB962C8B-B14F-4D97-AF65-F5344CB8AC3E}">
        <p14:creationId xmlns:p14="http://schemas.microsoft.com/office/powerpoint/2010/main" val="17788468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2415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4659" indent="-286407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5629" indent="-229126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3880" indent="-229126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62132" indent="-229126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20384" indent="-229126" algn="ctr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8635" indent="-229126" algn="ctr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36887" indent="-229126" algn="ctr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95138" indent="-229126" algn="ctr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84008AD-10D4-4434-A021-FA824A70FAE6}" type="slidenum">
              <a:rPr lang="en-US" altLang="en-US"/>
              <a:pPr eaLnBrk="1" hangingPunct="1"/>
              <a:t>31</a:t>
            </a:fld>
            <a:endParaRPr lang="en-US" altLang="en-US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27038" y="692150"/>
            <a:ext cx="6156325" cy="3463925"/>
          </a:xfrm>
          <a:solidFill>
            <a:srgbClr val="FFFFFF"/>
          </a:solidFill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252" y="4389031"/>
            <a:ext cx="5139898" cy="4155286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0"/>
              </a:spcBef>
            </a:pPr>
            <a:endParaRPr lang="en-US" altLang="en-US" sz="700" dirty="0"/>
          </a:p>
        </p:txBody>
      </p:sp>
    </p:spTree>
    <p:extLst>
      <p:ext uri="{BB962C8B-B14F-4D97-AF65-F5344CB8AC3E}">
        <p14:creationId xmlns:p14="http://schemas.microsoft.com/office/powerpoint/2010/main" val="90353977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2415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4659" indent="-286407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5629" indent="-229126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3880" indent="-229126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62132" indent="-229126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20384" indent="-229126" algn="ctr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8635" indent="-229126" algn="ctr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36887" indent="-229126" algn="ctr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95138" indent="-229126" algn="ctr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84008AD-10D4-4434-A021-FA824A70FAE6}" type="slidenum">
              <a:rPr lang="en-US" altLang="en-US"/>
              <a:pPr eaLnBrk="1" hangingPunct="1"/>
              <a:t>32</a:t>
            </a:fld>
            <a:endParaRPr lang="en-US" altLang="en-US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27038" y="692150"/>
            <a:ext cx="6156325" cy="3463925"/>
          </a:xfrm>
          <a:solidFill>
            <a:srgbClr val="FFFFFF"/>
          </a:solidFill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252" y="4389031"/>
            <a:ext cx="5139898" cy="4155286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0"/>
              </a:spcBef>
            </a:pPr>
            <a:endParaRPr lang="en-US" altLang="en-US" sz="700" dirty="0"/>
          </a:p>
        </p:txBody>
      </p:sp>
    </p:spTree>
    <p:extLst>
      <p:ext uri="{BB962C8B-B14F-4D97-AF65-F5344CB8AC3E}">
        <p14:creationId xmlns:p14="http://schemas.microsoft.com/office/powerpoint/2010/main" val="73961614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2415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4659" indent="-286407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5629" indent="-229126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3880" indent="-229126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62132" indent="-229126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20384" indent="-229126" algn="ctr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8635" indent="-229126" algn="ctr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36887" indent="-229126" algn="ctr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95138" indent="-229126" algn="ctr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84008AD-10D4-4434-A021-FA824A70FAE6}" type="slidenum">
              <a:rPr lang="en-US" altLang="en-US"/>
              <a:pPr eaLnBrk="1" hangingPunct="1"/>
              <a:t>33</a:t>
            </a:fld>
            <a:endParaRPr lang="en-US" altLang="en-US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27038" y="692150"/>
            <a:ext cx="6156325" cy="3463925"/>
          </a:xfrm>
          <a:solidFill>
            <a:srgbClr val="FFFFFF"/>
          </a:solidFill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252" y="4389031"/>
            <a:ext cx="5139898" cy="4155286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0"/>
              </a:spcBef>
            </a:pPr>
            <a:endParaRPr lang="en-US" altLang="en-US" sz="700" dirty="0"/>
          </a:p>
        </p:txBody>
      </p:sp>
    </p:spTree>
    <p:extLst>
      <p:ext uri="{BB962C8B-B14F-4D97-AF65-F5344CB8AC3E}">
        <p14:creationId xmlns:p14="http://schemas.microsoft.com/office/powerpoint/2010/main" val="34793488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2415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4659" indent="-286407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5629" indent="-229126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3880" indent="-229126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62132" indent="-229126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20384" indent="-229126" algn="ctr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8635" indent="-229126" algn="ctr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36887" indent="-229126" algn="ctr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95138" indent="-229126" algn="ctr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84008AD-10D4-4434-A021-FA824A70FAE6}" type="slidenum">
              <a:rPr lang="en-US" altLang="en-US"/>
              <a:pPr eaLnBrk="1" hangingPunct="1"/>
              <a:t>34</a:t>
            </a:fld>
            <a:endParaRPr lang="en-US" altLang="en-US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27038" y="692150"/>
            <a:ext cx="6156325" cy="3463925"/>
          </a:xfrm>
          <a:solidFill>
            <a:srgbClr val="FFFFFF"/>
          </a:solidFill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252" y="4389031"/>
            <a:ext cx="5139898" cy="4155286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0"/>
              </a:spcBef>
            </a:pPr>
            <a:endParaRPr lang="en-US" altLang="en-US" sz="700" dirty="0"/>
          </a:p>
        </p:txBody>
      </p:sp>
    </p:spTree>
    <p:extLst>
      <p:ext uri="{BB962C8B-B14F-4D97-AF65-F5344CB8AC3E}">
        <p14:creationId xmlns:p14="http://schemas.microsoft.com/office/powerpoint/2010/main" val="38629449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2415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4659" indent="-286407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5629" indent="-229126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3880" indent="-229126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62132" indent="-229126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20384" indent="-229126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8635" indent="-229126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36887" indent="-229126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95138" indent="-229126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E16C1563-9038-45A3-B1DA-D0C02E995A79}" type="slidenum">
              <a:rPr lang="en-US" altLang="en-US" smtClean="0"/>
              <a:pPr eaLnBrk="1" hangingPunct="1"/>
              <a:t>35</a:t>
            </a:fld>
            <a:endParaRPr lang="en-US" altLang="en-US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27038" y="692150"/>
            <a:ext cx="6156325" cy="3463925"/>
          </a:xfrm>
          <a:solidFill>
            <a:srgbClr val="FFFFFF"/>
          </a:solidFill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9448" y="4389031"/>
            <a:ext cx="5611507" cy="4155286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 sz="1000" dirty="0"/>
          </a:p>
        </p:txBody>
      </p:sp>
    </p:spTree>
    <p:extLst>
      <p:ext uri="{BB962C8B-B14F-4D97-AF65-F5344CB8AC3E}">
        <p14:creationId xmlns:p14="http://schemas.microsoft.com/office/powerpoint/2010/main" val="233705460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2415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4659" indent="-286407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5629" indent="-229126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3880" indent="-229126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62132" indent="-229126" defTabSz="932415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20384" indent="-229126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8635" indent="-229126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36887" indent="-229126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95138" indent="-229126" defTabSz="93241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ECEF13D-2EAD-4D99-BF6E-9333514BE0A4}" type="slidenum">
              <a:rPr lang="en-US" altLang="en-US" smtClean="0"/>
              <a:pPr eaLnBrk="1" hangingPunct="1"/>
              <a:t>36</a:t>
            </a:fld>
            <a:endParaRPr lang="en-US" altLang="en-US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27038" y="692150"/>
            <a:ext cx="6156325" cy="3463925"/>
          </a:xfrm>
          <a:solidFill>
            <a:srgbClr val="FFFFFF"/>
          </a:solidFill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9448" y="4389031"/>
            <a:ext cx="5611507" cy="4155286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en-US" altLang="en-US" sz="10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940" name="Rectangle 2052"/>
          <p:cNvSpPr>
            <a:spLocks noGrp="1" noChangeArrowheads="1"/>
          </p:cNvSpPr>
          <p:nvPr>
            <p:ph type="ctrTitle"/>
          </p:nvPr>
        </p:nvSpPr>
        <p:spPr>
          <a:xfrm>
            <a:off x="508000" y="1295400"/>
            <a:ext cx="6908800" cy="3048000"/>
          </a:xfrm>
        </p:spPr>
        <p:txBody>
          <a:bodyPr/>
          <a:lstStyle>
            <a:lvl1pPr>
              <a:defRPr sz="6000"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807942" name="Rectangle 2054"/>
          <p:cNvSpPr>
            <a:spLocks noGrp="1" noChangeArrowheads="1"/>
          </p:cNvSpPr>
          <p:nvPr>
            <p:ph type="subTitle" idx="1"/>
          </p:nvPr>
        </p:nvSpPr>
        <p:spPr>
          <a:xfrm>
            <a:off x="508000" y="4495800"/>
            <a:ext cx="6908800" cy="1752600"/>
          </a:xfrm>
        </p:spPr>
        <p:txBody>
          <a:bodyPr anchor="ctr"/>
          <a:lstStyle>
            <a:lvl1pPr marL="0" indent="0">
              <a:buFont typeface="Wingdings 2" pitchFamily="18" charset="2"/>
              <a:buNone/>
              <a:defRPr>
                <a:solidFill>
                  <a:schemeClr val="bg1"/>
                </a:solidFill>
                <a:latin typeface="Georgia" pitchFamily="18" charset="0"/>
              </a:defRPr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702507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017438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000509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699301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858359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071030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40279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83528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37165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144463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1"/>
            <a:ext cx="2844800" cy="61261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3200" y="1"/>
            <a:ext cx="8331200" cy="61261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729515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Title, 2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200" y="0"/>
            <a:ext cx="11379200" cy="1295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53848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09600" y="3938589"/>
            <a:ext cx="53848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309891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200" y="0"/>
            <a:ext cx="11379200" cy="1295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3938589"/>
            <a:ext cx="53848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368902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200" y="0"/>
            <a:ext cx="11379200" cy="1295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109728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3938589"/>
            <a:ext cx="109728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552392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200" y="0"/>
            <a:ext cx="11379200" cy="1295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77826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200" y="0"/>
            <a:ext cx="11379200" cy="1295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494519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 and 2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200" y="0"/>
            <a:ext cx="11379200" cy="1295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53848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609600" y="3938589"/>
            <a:ext cx="109728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6585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9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03200" y="0"/>
            <a:ext cx="11379200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6354234" y="6477000"/>
            <a:ext cx="2688167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tx1"/>
              </a:buClr>
              <a:buFont typeface="Wingdings 2" pitchFamily="18" charset="2"/>
              <a:buNone/>
            </a:pPr>
            <a:r>
              <a:rPr lang="en-US" altLang="en-US" sz="800">
                <a:latin typeface="Verdana" pitchFamily="34" charset="0"/>
              </a:rPr>
              <a:t>Additional Content</a:t>
            </a:r>
          </a:p>
          <a:p>
            <a:pPr eaLnBrk="1" hangingPunct="1">
              <a:spcBef>
                <a:spcPct val="20000"/>
              </a:spcBef>
              <a:buClr>
                <a:schemeClr val="tx1"/>
              </a:buClr>
              <a:buFont typeface="Wingdings 2" pitchFamily="18" charset="2"/>
              <a:buNone/>
            </a:pPr>
            <a:r>
              <a:rPr lang="en-US" altLang="en-US" sz="800">
                <a:latin typeface="Verdana" pitchFamily="34" charset="0"/>
              </a:rPr>
              <a:t>Added by NCWRPC  </a:t>
            </a:r>
          </a:p>
        </p:txBody>
      </p:sp>
      <p:pic>
        <p:nvPicPr>
          <p:cNvPr id="1029" name="Picture 6" descr="N:\Fred\XRegion\NEWSLETTER\LOGO-new-sm.tif"/>
          <p:cNvPicPr>
            <a:picLocks noChangeAspect="1" noChangeArrowheads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6477000"/>
            <a:ext cx="416984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78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  <p:sldLayoutId id="2147483972" r:id="rId12"/>
    <p:sldLayoutId id="2147483973" r:id="rId13"/>
    <p:sldLayoutId id="2147483974" r:id="rId14"/>
    <p:sldLayoutId id="2147483975" r:id="rId15"/>
    <p:sldLayoutId id="2147483976" r:id="rId16"/>
    <p:sldLayoutId id="2147483977" r:id="rId17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Georgia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Georgia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Georgia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Georg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Georg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Georg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Georg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Georgia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¡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o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5.xml"/><Relationship Id="rId4" Type="http://schemas.microsoft.com/office/2007/relationships/hdphoto" Target="../media/hdphoto2.wdp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3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emf"/><Relationship Id="rId5" Type="http://schemas.openxmlformats.org/officeDocument/2006/relationships/image" Target="../media/image39.emf"/><Relationship Id="rId4" Type="http://schemas.openxmlformats.org/officeDocument/2006/relationships/image" Target="../media/image38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905000" y="1295400"/>
            <a:ext cx="5880820" cy="3048000"/>
          </a:xfrm>
        </p:spPr>
        <p:txBody>
          <a:bodyPr wrap="square" anchor="ctr">
            <a:normAutofit/>
          </a:bodyPr>
          <a:lstStyle/>
          <a:p>
            <a:pPr eaLnBrk="1" hangingPunct="1"/>
            <a:r>
              <a:rPr lang="en-US" altLang="en-US" sz="4000" b="1" dirty="0"/>
              <a:t>Elroy &amp; Royall</a:t>
            </a:r>
            <a:br>
              <a:rPr lang="en-US" altLang="en-US" sz="4000" b="1" dirty="0"/>
            </a:br>
            <a:r>
              <a:rPr lang="en-US" altLang="en-US" sz="4000" b="1" dirty="0"/>
              <a:t>Safe Routes to School (SRTS)</a:t>
            </a:r>
            <a:endParaRPr lang="en-US" altLang="en-US" sz="4000" dirty="0"/>
          </a:p>
        </p:txBody>
      </p:sp>
      <p:pic>
        <p:nvPicPr>
          <p:cNvPr id="2" name="Picture 4" descr="N:\Fred\XRegion\NEWSLETTER\LOGO-new-sm.tif">
            <a:extLst>
              <a:ext uri="{FF2B5EF4-FFF2-40B4-BE49-F238E27FC236}">
                <a16:creationId xmlns:a16="http://schemas.microsoft.com/office/drawing/2014/main" id="{721671ED-86B9-D2AB-09D5-6AA7074C79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269" y="4708761"/>
            <a:ext cx="1022761" cy="124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37DFDB8-E153-E679-58ED-5649ACE124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5500" y="4714813"/>
            <a:ext cx="4186145" cy="120561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8719E6A-1AB0-FFB2-92F0-92293BB1B7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9115" y="4557303"/>
            <a:ext cx="2352675" cy="151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994346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458" name="Rectangle 2">
            <a:extLst>
              <a:ext uri="{FF2B5EF4-FFF2-40B4-BE49-F238E27FC236}">
                <a16:creationId xmlns:a16="http://schemas.microsoft.com/office/drawing/2014/main" id="{1CE965A2-B74C-0BCC-AF02-EE1FC502BF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73306" y="0"/>
            <a:ext cx="9994694" cy="1295400"/>
          </a:xfrm>
        </p:spPr>
        <p:txBody>
          <a:bodyPr/>
          <a:lstStyle/>
          <a:p>
            <a:r>
              <a:rPr lang="en-US" altLang="en-US" dirty="0"/>
              <a:t>Today’s Agenda</a:t>
            </a:r>
          </a:p>
        </p:txBody>
      </p:sp>
      <p:sp>
        <p:nvSpPr>
          <p:cNvPr id="2" name="Text Box 3">
            <a:extLst>
              <a:ext uri="{FF2B5EF4-FFF2-40B4-BE49-F238E27FC236}">
                <a16:creationId xmlns:a16="http://schemas.microsoft.com/office/drawing/2014/main" id="{E1A8EBD4-C14A-5C71-E729-5F1E5A8229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4945" y="1713145"/>
            <a:ext cx="8229600" cy="34317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Wingdings" panose="05000000000000000000" pitchFamily="2" charset="2"/>
              <a:buChar char="§"/>
            </a:pPr>
            <a:r>
              <a:rPr lang="en-US" altLang="en-US" sz="2800" dirty="0"/>
              <a:t>Introductions</a:t>
            </a:r>
          </a:p>
          <a:p>
            <a:pPr>
              <a:spcBef>
                <a:spcPct val="50000"/>
              </a:spcBef>
              <a:buFont typeface="Wingdings" panose="05000000000000000000" pitchFamily="2" charset="2"/>
              <a:buChar char="§"/>
            </a:pPr>
            <a:endParaRPr lang="en-US" altLang="en-US" sz="1400" dirty="0"/>
          </a:p>
          <a:p>
            <a:pPr>
              <a:spcBef>
                <a:spcPct val="50000"/>
              </a:spcBef>
              <a:buFont typeface="Wingdings" panose="05000000000000000000" pitchFamily="2" charset="2"/>
              <a:buChar char="§"/>
            </a:pPr>
            <a:r>
              <a:rPr lang="en-US" altLang="en-US" sz="2800" dirty="0"/>
              <a:t>Safe Routes to School (SRTS) intro.</a:t>
            </a:r>
          </a:p>
          <a:p>
            <a:pPr>
              <a:spcBef>
                <a:spcPct val="50000"/>
              </a:spcBef>
              <a:buFont typeface="Wingdings" panose="05000000000000000000" pitchFamily="2" charset="2"/>
              <a:buChar char="§"/>
            </a:pPr>
            <a:endParaRPr lang="en-US" altLang="en-US" sz="1400" dirty="0"/>
          </a:p>
          <a:p>
            <a:pPr>
              <a:spcBef>
                <a:spcPct val="50000"/>
              </a:spcBef>
              <a:buFont typeface="Wingdings" panose="05000000000000000000" pitchFamily="2" charset="2"/>
              <a:buChar char="§"/>
            </a:pPr>
            <a:r>
              <a:rPr lang="en-US" altLang="en-US" sz="2800" dirty="0"/>
              <a:t>Review Student Tally &amp; Parent Survey data</a:t>
            </a:r>
          </a:p>
          <a:p>
            <a:pPr>
              <a:spcBef>
                <a:spcPct val="50000"/>
              </a:spcBef>
            </a:pPr>
            <a:endParaRPr lang="en-US" altLang="en-US" sz="1400" dirty="0"/>
          </a:p>
          <a:p>
            <a:pPr>
              <a:spcBef>
                <a:spcPct val="50000"/>
              </a:spcBef>
              <a:buFont typeface="Wingdings" panose="05000000000000000000" pitchFamily="2" charset="2"/>
              <a:buChar char="§"/>
            </a:pPr>
            <a:r>
              <a:rPr lang="en-US" altLang="en-US" sz="2800" dirty="0"/>
              <a:t>Info request &amp; Schedule Walk Audit</a:t>
            </a: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650" name="Rectangle 2">
            <a:extLst>
              <a:ext uri="{FF2B5EF4-FFF2-40B4-BE49-F238E27FC236}">
                <a16:creationId xmlns:a16="http://schemas.microsoft.com/office/drawing/2014/main" id="{42518FE9-402B-C9D1-241A-033BC473680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19300" y="29087"/>
            <a:ext cx="10603169" cy="1295400"/>
          </a:xfrm>
        </p:spPr>
        <p:txBody>
          <a:bodyPr/>
          <a:lstStyle/>
          <a:p>
            <a:r>
              <a:rPr lang="en-US" altLang="en-US" dirty="0"/>
              <a:t>SRTS Planning Timeline</a:t>
            </a:r>
          </a:p>
        </p:txBody>
      </p:sp>
      <p:sp>
        <p:nvSpPr>
          <p:cNvPr id="2" name="Text Box 3">
            <a:extLst>
              <a:ext uri="{FF2B5EF4-FFF2-40B4-BE49-F238E27FC236}">
                <a16:creationId xmlns:a16="http://schemas.microsoft.com/office/drawing/2014/main" id="{E8A27C3D-DC89-4151-6916-716D90D84B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012" y="1547155"/>
            <a:ext cx="11485988" cy="42627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en-US" altLang="en-US" sz="2800" b="1" dirty="0"/>
              <a:t>October 2023 </a:t>
            </a:r>
            <a:r>
              <a:rPr lang="en-US" altLang="en-US" sz="2800" dirty="0"/>
              <a:t>– NCWRPC applied for SRTS Planning Grant</a:t>
            </a:r>
          </a:p>
          <a:p>
            <a:pPr>
              <a:spcBef>
                <a:spcPts val="0"/>
              </a:spcBef>
            </a:pPr>
            <a:r>
              <a:rPr lang="en-US" altLang="en-US" sz="2800" dirty="0"/>
              <a:t>         (No cost to Elroy or District.)</a:t>
            </a:r>
          </a:p>
          <a:p>
            <a:pPr>
              <a:spcBef>
                <a:spcPts val="1800"/>
              </a:spcBef>
            </a:pPr>
            <a:r>
              <a:rPr lang="en-US" altLang="en-US" sz="2800" b="1" dirty="0"/>
              <a:t>July 2024 </a:t>
            </a:r>
            <a:r>
              <a:rPr lang="en-US" altLang="en-US" sz="2800" dirty="0"/>
              <a:t>– Planning Grant Awarded.</a:t>
            </a:r>
          </a:p>
          <a:p>
            <a:pPr>
              <a:spcBef>
                <a:spcPts val="1800"/>
              </a:spcBef>
            </a:pPr>
            <a:r>
              <a:rPr lang="en-US" altLang="en-US" sz="2800" b="1" dirty="0"/>
              <a:t>May 2025 </a:t>
            </a:r>
            <a:r>
              <a:rPr lang="en-US" altLang="en-US" sz="2800" dirty="0"/>
              <a:t>– Parent Surveys &amp; Student Tallies administered.</a:t>
            </a:r>
          </a:p>
          <a:p>
            <a:pPr>
              <a:spcBef>
                <a:spcPts val="1800"/>
              </a:spcBef>
            </a:pPr>
            <a:r>
              <a:rPr lang="en-US" altLang="en-US" sz="2800" b="1" dirty="0"/>
              <a:t>Fall 2026 </a:t>
            </a:r>
            <a:r>
              <a:rPr lang="en-US" altLang="en-US" sz="2800" dirty="0"/>
              <a:t>– First SRTS Task Force mtg.</a:t>
            </a:r>
          </a:p>
          <a:p>
            <a:pPr>
              <a:spcBef>
                <a:spcPts val="1800"/>
              </a:spcBef>
            </a:pPr>
            <a:r>
              <a:rPr lang="en-US" altLang="en-US" sz="2800" b="1" dirty="0"/>
              <a:t>Fall 2026 </a:t>
            </a:r>
            <a:r>
              <a:rPr lang="en-US" altLang="en-US" sz="2800" dirty="0"/>
              <a:t>– Draft SRTS Plan developed &amp; reviewed.</a:t>
            </a:r>
          </a:p>
          <a:p>
            <a:pPr>
              <a:spcBef>
                <a:spcPts val="1800"/>
              </a:spcBef>
            </a:pPr>
            <a:r>
              <a:rPr lang="en-US" altLang="en-US" sz="2800" b="1" dirty="0"/>
              <a:t>Winter 2026-2027 </a:t>
            </a:r>
            <a:r>
              <a:rPr lang="en-US" altLang="en-US" sz="2800" dirty="0"/>
              <a:t>– SRTS Plan adopted.         </a:t>
            </a:r>
            <a:r>
              <a:rPr lang="en-US" altLang="en-US" sz="2800" i="1" dirty="0"/>
              <a:t>Implementation begins.</a:t>
            </a: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1756235" y="24302"/>
            <a:ext cx="9332415" cy="1295400"/>
          </a:xfrm>
        </p:spPr>
        <p:txBody>
          <a:bodyPr/>
          <a:lstStyle/>
          <a:p>
            <a:pPr algn="r" eaLnBrk="1" hangingPunct="1"/>
            <a:r>
              <a:rPr lang="en-US" altLang="en-US" sz="4000" b="1" dirty="0">
                <a:latin typeface="Garamond" panose="02020404030301010803" pitchFamily="18" charset="0"/>
              </a:rPr>
              <a:t>What is Safe Routes to School?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F16F8D9-839A-4AD4-1B7A-4A28C4140A90}"/>
              </a:ext>
            </a:extLst>
          </p:cNvPr>
          <p:cNvSpPr txBox="1"/>
          <p:nvPr/>
        </p:nvSpPr>
        <p:spPr>
          <a:xfrm>
            <a:off x="3945320" y="1815990"/>
            <a:ext cx="7719405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/>
              <a:t>Safe Routes to School (SRTS)</a:t>
            </a:r>
            <a:r>
              <a:rPr lang="en-US" sz="2000" dirty="0"/>
              <a:t> is an international movement and a federal program to make it safe, convenient, and fun for children, including those with disabilities, to bicycle and walk to school.</a:t>
            </a:r>
          </a:p>
          <a:p>
            <a:endParaRPr lang="en-US" sz="2000" dirty="0"/>
          </a:p>
          <a:p>
            <a:r>
              <a:rPr lang="en-US" sz="2000" dirty="0"/>
              <a:t>When routes are safe, walking or biking to and from school is an easy way to get the regular physical activity children need for good health.</a:t>
            </a:r>
          </a:p>
          <a:p>
            <a:endParaRPr lang="en-US" sz="2000" dirty="0"/>
          </a:p>
          <a:p>
            <a:r>
              <a:rPr lang="en-US" sz="2000" dirty="0"/>
              <a:t>Safe Routes to School initiatives also help ease traffic jams and air pollution, unite neighborhoods, and contribute to students’ readiness to learn in school.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E95CA277-8EDB-3BDD-92E2-88CC485E29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9502280-3593-936F-DACB-9B11E9C3253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3135" b="945"/>
          <a:stretch/>
        </p:blipFill>
        <p:spPr>
          <a:xfrm>
            <a:off x="563132" y="202982"/>
            <a:ext cx="3021078" cy="6106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5578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en-US" sz="4000" b="1" dirty="0">
                <a:latin typeface="Garamond" panose="02020404030301010803" pitchFamily="18" charset="0"/>
              </a:rPr>
              <a:t>Why Safe Routes to School?</a:t>
            </a:r>
          </a:p>
        </p:txBody>
      </p:sp>
      <p:graphicFrame>
        <p:nvGraphicFramePr>
          <p:cNvPr id="2" name="Diagram 1"/>
          <p:cNvGraphicFramePr/>
          <p:nvPr/>
        </p:nvGraphicFramePr>
        <p:xfrm>
          <a:off x="6095999" y="1470346"/>
          <a:ext cx="5568725" cy="47622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196" name="Picture 6" descr="lenexapickupchaos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4264" y="1606828"/>
            <a:ext cx="4418381" cy="4491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480051" y="2123230"/>
            <a:ext cx="1171353" cy="614480"/>
          </a:xfrm>
          <a:prstGeom prst="rect">
            <a:avLst/>
          </a:prstGeom>
          <a:noFill/>
        </p:spPr>
        <p:txBody>
          <a:bodyPr wrap="square" rtlCol="0" anchor="ctr"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#1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672076" y="3559069"/>
            <a:ext cx="979328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 </a:t>
            </a:r>
            <a:r>
              <a:rPr lang="en-US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#2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66258" y="4965203"/>
            <a:ext cx="691291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#3</a:t>
            </a:r>
          </a:p>
        </p:txBody>
      </p:sp>
    </p:spTree>
    <p:extLst>
      <p:ext uri="{BB962C8B-B14F-4D97-AF65-F5344CB8AC3E}">
        <p14:creationId xmlns:p14="http://schemas.microsoft.com/office/powerpoint/2010/main" val="24620335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399" y="0"/>
            <a:ext cx="8912986" cy="1295400"/>
          </a:xfrm>
        </p:spPr>
        <p:txBody>
          <a:bodyPr/>
          <a:lstStyle/>
          <a:p>
            <a:pPr eaLnBrk="1" hangingPunct="1"/>
            <a:r>
              <a:rPr lang="en-US" altLang="en-US" sz="4000" b="1" dirty="0">
                <a:latin typeface="Garamond" panose="02020404030301010803" pitchFamily="18" charset="0"/>
              </a:rPr>
              <a:t>       Fewer kids are biking and walking.</a:t>
            </a:r>
            <a:br>
              <a:rPr lang="en-US" altLang="en-US" sz="4000" b="1" dirty="0">
                <a:latin typeface="Garamond" panose="02020404030301010803" pitchFamily="18" charset="0"/>
              </a:rPr>
            </a:br>
            <a:r>
              <a:rPr lang="en-US" altLang="en-US" sz="4000" b="1" dirty="0">
                <a:latin typeface="Garamond" panose="02020404030301010803" pitchFamily="18" charset="0"/>
              </a:rPr>
              <a:t>       More parents are driving.</a:t>
            </a: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126293887"/>
              </p:ext>
            </p:extLst>
          </p:nvPr>
        </p:nvGraphicFramePr>
        <p:xfrm>
          <a:off x="1830470" y="2123231"/>
          <a:ext cx="4035101" cy="31492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9220" name="Picture 9" descr="holtonpickup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48885" y="1312863"/>
            <a:ext cx="4579937" cy="51117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447526" y="5426060"/>
            <a:ext cx="334123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1400" b="1" dirty="0">
                <a:latin typeface="+mn-lt"/>
              </a:rPr>
              <a:t>   *CDC, 2005</a:t>
            </a:r>
          </a:p>
          <a:p>
            <a:pPr>
              <a:spcAft>
                <a:spcPts val="1200"/>
              </a:spcAft>
            </a:pPr>
            <a:r>
              <a:rPr lang="en-US" sz="1400" b="1" dirty="0">
                <a:latin typeface="+mn-lt"/>
              </a:rPr>
              <a:t>** CDC, 2016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063476" y="2653540"/>
            <a:ext cx="9601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1969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25094" y="2653540"/>
            <a:ext cx="921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2001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90230" y="2653540"/>
            <a:ext cx="921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2014</a:t>
            </a:r>
          </a:p>
        </p:txBody>
      </p:sp>
      <p:sp>
        <p:nvSpPr>
          <p:cNvPr id="12" name="Oval 11"/>
          <p:cNvSpPr/>
          <p:nvPr/>
        </p:nvSpPr>
        <p:spPr>
          <a:xfrm>
            <a:off x="1602615" y="139212"/>
            <a:ext cx="767498" cy="779055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#1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P spid="9" grpId="0"/>
      <p:bldP spid="10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2524335" y="32432"/>
            <a:ext cx="6797685" cy="1295400"/>
          </a:xfrm>
        </p:spPr>
        <p:txBody>
          <a:bodyPr/>
          <a:lstStyle/>
          <a:p>
            <a:pPr eaLnBrk="1" hangingPunct="1"/>
            <a:r>
              <a:rPr lang="en-US" altLang="en-US" sz="5400" b="1" dirty="0">
                <a:latin typeface="Garamond" panose="02020404030301010803" pitchFamily="18" charset="0"/>
              </a:rPr>
              <a:t>What caused the shift?</a:t>
            </a:r>
          </a:p>
        </p:txBody>
      </p:sp>
      <p:pic>
        <p:nvPicPr>
          <p:cNvPr id="10243" name="Picture 5" descr="Safe Route School Photo 029"/>
          <p:cNvPicPr>
            <a:picLocks noGrp="1" noChangeAspect="1" noChangeArrowheads="1"/>
          </p:cNvPicPr>
          <p:nvPr>
            <p:ph sz="quarter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308"/>
          <a:stretch/>
        </p:blipFill>
        <p:spPr>
          <a:xfrm>
            <a:off x="132243" y="1508750"/>
            <a:ext cx="11886390" cy="468541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EED74ACD-8D36-1938-4BDA-FFA3BEF67D7A}"/>
              </a:ext>
            </a:extLst>
          </p:cNvPr>
          <p:cNvSpPr/>
          <p:nvPr/>
        </p:nvSpPr>
        <p:spPr>
          <a:xfrm>
            <a:off x="296845" y="249709"/>
            <a:ext cx="767498" cy="779055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#1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2445098" y="0"/>
            <a:ext cx="6681867" cy="1295400"/>
          </a:xfrm>
        </p:spPr>
        <p:txBody>
          <a:bodyPr/>
          <a:lstStyle/>
          <a:p>
            <a:pPr eaLnBrk="1" hangingPunct="1"/>
            <a:r>
              <a:rPr lang="en-US" altLang="en-US" sz="4000" dirty="0">
                <a:latin typeface="Garamond" panose="02020404030301010803" pitchFamily="18" charset="0"/>
              </a:rPr>
              <a:t>Most common barriers to</a:t>
            </a:r>
            <a:br>
              <a:rPr lang="en-US" altLang="en-US" sz="4000" dirty="0">
                <a:latin typeface="Garamond" panose="02020404030301010803" pitchFamily="18" charset="0"/>
              </a:rPr>
            </a:br>
            <a:r>
              <a:rPr lang="en-US" altLang="en-US" sz="4000" dirty="0">
                <a:latin typeface="Garamond" panose="02020404030301010803" pitchFamily="18" charset="0"/>
              </a:rPr>
              <a:t>walking and bicycling to school: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EE52E32-AB86-98F5-8548-A082AD43BD90}"/>
              </a:ext>
            </a:extLst>
          </p:cNvPr>
          <p:cNvGrpSpPr/>
          <p:nvPr/>
        </p:nvGrpSpPr>
        <p:grpSpPr>
          <a:xfrm>
            <a:off x="1905030" y="1364843"/>
            <a:ext cx="6077640" cy="4877434"/>
            <a:chOff x="864941" y="1371191"/>
            <a:chExt cx="6077640" cy="4877434"/>
          </a:xfrm>
        </p:grpSpPr>
        <p:sp>
          <p:nvSpPr>
            <p:cNvPr id="7" name="Isosceles Triangle 6">
              <a:extLst>
                <a:ext uri="{FF2B5EF4-FFF2-40B4-BE49-F238E27FC236}">
                  <a16:creationId xmlns:a16="http://schemas.microsoft.com/office/drawing/2014/main" id="{E683A311-B1A0-6527-5F60-FB7A4444333A}"/>
                </a:ext>
              </a:extLst>
            </p:cNvPr>
            <p:cNvSpPr/>
            <p:nvPr/>
          </p:nvSpPr>
          <p:spPr>
            <a:xfrm>
              <a:off x="864941" y="1371191"/>
              <a:ext cx="4877434" cy="4877434"/>
            </a:xfrm>
            <a:prstGeom prst="triangl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shade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shade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D46B2E72-8A57-1DAB-56F2-87C6FFDA1AB4}"/>
                </a:ext>
              </a:extLst>
            </p:cNvPr>
            <p:cNvSpPr/>
            <p:nvPr/>
          </p:nvSpPr>
          <p:spPr>
            <a:xfrm>
              <a:off x="2914833" y="1871469"/>
              <a:ext cx="4027748" cy="839368"/>
            </a:xfrm>
            <a:custGeom>
              <a:avLst/>
              <a:gdLst>
                <a:gd name="connsiteX0" fmla="*/ 0 w 4027748"/>
                <a:gd name="connsiteY0" fmla="*/ 139897 h 839368"/>
                <a:gd name="connsiteX1" fmla="*/ 139897 w 4027748"/>
                <a:gd name="connsiteY1" fmla="*/ 0 h 839368"/>
                <a:gd name="connsiteX2" fmla="*/ 3887851 w 4027748"/>
                <a:gd name="connsiteY2" fmla="*/ 0 h 839368"/>
                <a:gd name="connsiteX3" fmla="*/ 4027748 w 4027748"/>
                <a:gd name="connsiteY3" fmla="*/ 139897 h 839368"/>
                <a:gd name="connsiteX4" fmla="*/ 4027748 w 4027748"/>
                <a:gd name="connsiteY4" fmla="*/ 699471 h 839368"/>
                <a:gd name="connsiteX5" fmla="*/ 3887851 w 4027748"/>
                <a:gd name="connsiteY5" fmla="*/ 839368 h 839368"/>
                <a:gd name="connsiteX6" fmla="*/ 139897 w 4027748"/>
                <a:gd name="connsiteY6" fmla="*/ 839368 h 839368"/>
                <a:gd name="connsiteX7" fmla="*/ 0 w 4027748"/>
                <a:gd name="connsiteY7" fmla="*/ 699471 h 839368"/>
                <a:gd name="connsiteX8" fmla="*/ 0 w 4027748"/>
                <a:gd name="connsiteY8" fmla="*/ 139897 h 839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027748" h="839368">
                  <a:moveTo>
                    <a:pt x="0" y="139897"/>
                  </a:moveTo>
                  <a:cubicBezTo>
                    <a:pt x="0" y="62634"/>
                    <a:pt x="62634" y="0"/>
                    <a:pt x="139897" y="0"/>
                  </a:cubicBezTo>
                  <a:lnTo>
                    <a:pt x="3887851" y="0"/>
                  </a:lnTo>
                  <a:cubicBezTo>
                    <a:pt x="3965114" y="0"/>
                    <a:pt x="4027748" y="62634"/>
                    <a:pt x="4027748" y="139897"/>
                  </a:cubicBezTo>
                  <a:lnTo>
                    <a:pt x="4027748" y="699471"/>
                  </a:lnTo>
                  <a:cubicBezTo>
                    <a:pt x="4027748" y="776734"/>
                    <a:pt x="3965114" y="839368"/>
                    <a:pt x="3887851" y="839368"/>
                  </a:cubicBezTo>
                  <a:lnTo>
                    <a:pt x="139897" y="839368"/>
                  </a:lnTo>
                  <a:cubicBezTo>
                    <a:pt x="62634" y="839368"/>
                    <a:pt x="0" y="776734"/>
                    <a:pt x="0" y="699471"/>
                  </a:cubicBezTo>
                  <a:lnTo>
                    <a:pt x="0" y="139897"/>
                  </a:lnTo>
                  <a:close/>
                </a:path>
              </a:pathLst>
            </a:custGeom>
          </p:spPr>
          <p:style>
            <a:lnRef idx="2">
              <a:schemeClr val="accent2">
                <a:shade val="5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7175" tIns="117175" rIns="117175" bIns="117175" numCol="1" spcCol="1270" anchor="ctr" anchorCtr="0">
              <a:noAutofit/>
            </a:bodyPr>
            <a:lstStyle/>
            <a:p>
              <a:pPr marL="0" lvl="0" indent="0" algn="ctr" defTabSz="8890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000" b="1" kern="1200" dirty="0">
                  <a:latin typeface="+mn-lt"/>
                </a:rPr>
                <a:t>Long distances	62%</a:t>
              </a:r>
              <a:endParaRPr lang="en-US" sz="2000" kern="1200" dirty="0">
                <a:latin typeface="+mn-lt"/>
              </a:endParaRP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940FA0FD-8BAB-0791-3978-35E082A75BBA}"/>
                </a:ext>
              </a:extLst>
            </p:cNvPr>
            <p:cNvSpPr/>
            <p:nvPr/>
          </p:nvSpPr>
          <p:spPr>
            <a:xfrm>
              <a:off x="2873476" y="2817239"/>
              <a:ext cx="4030696" cy="869029"/>
            </a:xfrm>
            <a:custGeom>
              <a:avLst/>
              <a:gdLst>
                <a:gd name="connsiteX0" fmla="*/ 0 w 4030696"/>
                <a:gd name="connsiteY0" fmla="*/ 144841 h 869029"/>
                <a:gd name="connsiteX1" fmla="*/ 144841 w 4030696"/>
                <a:gd name="connsiteY1" fmla="*/ 0 h 869029"/>
                <a:gd name="connsiteX2" fmla="*/ 3885855 w 4030696"/>
                <a:gd name="connsiteY2" fmla="*/ 0 h 869029"/>
                <a:gd name="connsiteX3" fmla="*/ 4030696 w 4030696"/>
                <a:gd name="connsiteY3" fmla="*/ 144841 h 869029"/>
                <a:gd name="connsiteX4" fmla="*/ 4030696 w 4030696"/>
                <a:gd name="connsiteY4" fmla="*/ 724188 h 869029"/>
                <a:gd name="connsiteX5" fmla="*/ 3885855 w 4030696"/>
                <a:gd name="connsiteY5" fmla="*/ 869029 h 869029"/>
                <a:gd name="connsiteX6" fmla="*/ 144841 w 4030696"/>
                <a:gd name="connsiteY6" fmla="*/ 869029 h 869029"/>
                <a:gd name="connsiteX7" fmla="*/ 0 w 4030696"/>
                <a:gd name="connsiteY7" fmla="*/ 724188 h 869029"/>
                <a:gd name="connsiteX8" fmla="*/ 0 w 4030696"/>
                <a:gd name="connsiteY8" fmla="*/ 144841 h 869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030696" h="869029">
                  <a:moveTo>
                    <a:pt x="0" y="144841"/>
                  </a:moveTo>
                  <a:cubicBezTo>
                    <a:pt x="0" y="64848"/>
                    <a:pt x="64848" y="0"/>
                    <a:pt x="144841" y="0"/>
                  </a:cubicBezTo>
                  <a:lnTo>
                    <a:pt x="3885855" y="0"/>
                  </a:lnTo>
                  <a:cubicBezTo>
                    <a:pt x="3965848" y="0"/>
                    <a:pt x="4030696" y="64848"/>
                    <a:pt x="4030696" y="144841"/>
                  </a:cubicBezTo>
                  <a:lnTo>
                    <a:pt x="4030696" y="724188"/>
                  </a:lnTo>
                  <a:cubicBezTo>
                    <a:pt x="4030696" y="804181"/>
                    <a:pt x="3965848" y="869029"/>
                    <a:pt x="3885855" y="869029"/>
                  </a:cubicBezTo>
                  <a:lnTo>
                    <a:pt x="144841" y="869029"/>
                  </a:lnTo>
                  <a:cubicBezTo>
                    <a:pt x="64848" y="869029"/>
                    <a:pt x="0" y="804181"/>
                    <a:pt x="0" y="724188"/>
                  </a:cubicBezTo>
                  <a:lnTo>
                    <a:pt x="0" y="144841"/>
                  </a:lnTo>
                  <a:close/>
                </a:path>
              </a:pathLst>
            </a:custGeom>
          </p:spPr>
          <p:style>
            <a:lnRef idx="2">
              <a:schemeClr val="accent2">
                <a:shade val="50000"/>
                <a:hueOff val="0"/>
                <a:satOff val="-15810"/>
                <a:lumOff val="23869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8622" tIns="118622" rIns="118622" bIns="118622" numCol="1" spcCol="1270" anchor="ctr" anchorCtr="0">
              <a:noAutofit/>
            </a:bodyPr>
            <a:lstStyle/>
            <a:p>
              <a:pPr marL="0" lvl="0" indent="0" algn="ctr" defTabSz="8890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000" b="1" kern="1200" dirty="0">
                  <a:latin typeface="+mn-lt"/>
                </a:rPr>
                <a:t>Traffic danger	30%</a:t>
              </a:r>
              <a:endParaRPr lang="en-US" sz="2000" kern="1200" dirty="0">
                <a:latin typeface="+mn-lt"/>
              </a:endParaRP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9E3BD3C0-AEE5-0340-FADE-79F78F1C6322}"/>
                </a:ext>
              </a:extLst>
            </p:cNvPr>
            <p:cNvSpPr/>
            <p:nvPr/>
          </p:nvSpPr>
          <p:spPr>
            <a:xfrm>
              <a:off x="2873476" y="3803560"/>
              <a:ext cx="4030696" cy="769302"/>
            </a:xfrm>
            <a:custGeom>
              <a:avLst/>
              <a:gdLst>
                <a:gd name="connsiteX0" fmla="*/ 0 w 4030696"/>
                <a:gd name="connsiteY0" fmla="*/ 128220 h 769302"/>
                <a:gd name="connsiteX1" fmla="*/ 128220 w 4030696"/>
                <a:gd name="connsiteY1" fmla="*/ 0 h 769302"/>
                <a:gd name="connsiteX2" fmla="*/ 3902476 w 4030696"/>
                <a:gd name="connsiteY2" fmla="*/ 0 h 769302"/>
                <a:gd name="connsiteX3" fmla="*/ 4030696 w 4030696"/>
                <a:gd name="connsiteY3" fmla="*/ 128220 h 769302"/>
                <a:gd name="connsiteX4" fmla="*/ 4030696 w 4030696"/>
                <a:gd name="connsiteY4" fmla="*/ 641082 h 769302"/>
                <a:gd name="connsiteX5" fmla="*/ 3902476 w 4030696"/>
                <a:gd name="connsiteY5" fmla="*/ 769302 h 769302"/>
                <a:gd name="connsiteX6" fmla="*/ 128220 w 4030696"/>
                <a:gd name="connsiteY6" fmla="*/ 769302 h 769302"/>
                <a:gd name="connsiteX7" fmla="*/ 0 w 4030696"/>
                <a:gd name="connsiteY7" fmla="*/ 641082 h 769302"/>
                <a:gd name="connsiteX8" fmla="*/ 0 w 4030696"/>
                <a:gd name="connsiteY8" fmla="*/ 128220 h 769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030696" h="769302">
                  <a:moveTo>
                    <a:pt x="0" y="128220"/>
                  </a:moveTo>
                  <a:cubicBezTo>
                    <a:pt x="0" y="57406"/>
                    <a:pt x="57406" y="0"/>
                    <a:pt x="128220" y="0"/>
                  </a:cubicBezTo>
                  <a:lnTo>
                    <a:pt x="3902476" y="0"/>
                  </a:lnTo>
                  <a:cubicBezTo>
                    <a:pt x="3973290" y="0"/>
                    <a:pt x="4030696" y="57406"/>
                    <a:pt x="4030696" y="128220"/>
                  </a:cubicBezTo>
                  <a:lnTo>
                    <a:pt x="4030696" y="641082"/>
                  </a:lnTo>
                  <a:cubicBezTo>
                    <a:pt x="4030696" y="711896"/>
                    <a:pt x="3973290" y="769302"/>
                    <a:pt x="3902476" y="769302"/>
                  </a:cubicBezTo>
                  <a:lnTo>
                    <a:pt x="128220" y="769302"/>
                  </a:lnTo>
                  <a:cubicBezTo>
                    <a:pt x="57406" y="769302"/>
                    <a:pt x="0" y="711896"/>
                    <a:pt x="0" y="641082"/>
                  </a:cubicBezTo>
                  <a:lnTo>
                    <a:pt x="0" y="128220"/>
                  </a:lnTo>
                  <a:close/>
                </a:path>
              </a:pathLst>
            </a:custGeom>
          </p:spPr>
          <p:style>
            <a:lnRef idx="2">
              <a:schemeClr val="accent2">
                <a:shade val="50000"/>
                <a:hueOff val="0"/>
                <a:satOff val="-31620"/>
                <a:lumOff val="47739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3754" tIns="113754" rIns="113754" bIns="113754" numCol="1" spcCol="1270" anchor="ctr" anchorCtr="0">
              <a:noAutofit/>
            </a:bodyPr>
            <a:lstStyle/>
            <a:p>
              <a:pPr marL="0" lvl="0" indent="0" algn="ctr" defTabSz="8890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000" b="1" kern="1200" dirty="0">
                  <a:latin typeface="+mn-lt"/>
                </a:rPr>
                <a:t>Adverse weather	 19%</a:t>
              </a:r>
              <a:endParaRPr lang="en-US" sz="2000" kern="1200" dirty="0">
                <a:latin typeface="+mn-lt"/>
              </a:endParaRP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99367977-F655-DC61-4B89-C354D900D1DE}"/>
                </a:ext>
              </a:extLst>
            </p:cNvPr>
            <p:cNvSpPr/>
            <p:nvPr/>
          </p:nvSpPr>
          <p:spPr>
            <a:xfrm>
              <a:off x="2859574" y="4690154"/>
              <a:ext cx="4058500" cy="951790"/>
            </a:xfrm>
            <a:custGeom>
              <a:avLst/>
              <a:gdLst>
                <a:gd name="connsiteX0" fmla="*/ 0 w 4058500"/>
                <a:gd name="connsiteY0" fmla="*/ 158635 h 951790"/>
                <a:gd name="connsiteX1" fmla="*/ 158635 w 4058500"/>
                <a:gd name="connsiteY1" fmla="*/ 0 h 951790"/>
                <a:gd name="connsiteX2" fmla="*/ 3899865 w 4058500"/>
                <a:gd name="connsiteY2" fmla="*/ 0 h 951790"/>
                <a:gd name="connsiteX3" fmla="*/ 4058500 w 4058500"/>
                <a:gd name="connsiteY3" fmla="*/ 158635 h 951790"/>
                <a:gd name="connsiteX4" fmla="*/ 4058500 w 4058500"/>
                <a:gd name="connsiteY4" fmla="*/ 793155 h 951790"/>
                <a:gd name="connsiteX5" fmla="*/ 3899865 w 4058500"/>
                <a:gd name="connsiteY5" fmla="*/ 951790 h 951790"/>
                <a:gd name="connsiteX6" fmla="*/ 158635 w 4058500"/>
                <a:gd name="connsiteY6" fmla="*/ 951790 h 951790"/>
                <a:gd name="connsiteX7" fmla="*/ 0 w 4058500"/>
                <a:gd name="connsiteY7" fmla="*/ 793155 h 951790"/>
                <a:gd name="connsiteX8" fmla="*/ 0 w 4058500"/>
                <a:gd name="connsiteY8" fmla="*/ 158635 h 951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058500" h="951790">
                  <a:moveTo>
                    <a:pt x="0" y="158635"/>
                  </a:moveTo>
                  <a:cubicBezTo>
                    <a:pt x="0" y="71023"/>
                    <a:pt x="71023" y="0"/>
                    <a:pt x="158635" y="0"/>
                  </a:cubicBezTo>
                  <a:lnTo>
                    <a:pt x="3899865" y="0"/>
                  </a:lnTo>
                  <a:cubicBezTo>
                    <a:pt x="3987477" y="0"/>
                    <a:pt x="4058500" y="71023"/>
                    <a:pt x="4058500" y="158635"/>
                  </a:cubicBezTo>
                  <a:lnTo>
                    <a:pt x="4058500" y="793155"/>
                  </a:lnTo>
                  <a:cubicBezTo>
                    <a:pt x="4058500" y="880767"/>
                    <a:pt x="3987477" y="951790"/>
                    <a:pt x="3899865" y="951790"/>
                  </a:cubicBezTo>
                  <a:lnTo>
                    <a:pt x="158635" y="951790"/>
                  </a:lnTo>
                  <a:cubicBezTo>
                    <a:pt x="71023" y="951790"/>
                    <a:pt x="0" y="880767"/>
                    <a:pt x="0" y="793155"/>
                  </a:cubicBezTo>
                  <a:lnTo>
                    <a:pt x="0" y="158635"/>
                  </a:lnTo>
                  <a:close/>
                </a:path>
              </a:pathLst>
            </a:custGeom>
          </p:spPr>
          <p:style>
            <a:lnRef idx="2">
              <a:schemeClr val="accent2">
                <a:shade val="50000"/>
                <a:hueOff val="0"/>
                <a:satOff val="-15810"/>
                <a:lumOff val="23869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2663" tIns="122663" rIns="122663" bIns="122663" numCol="1" spcCol="1270" anchor="ctr" anchorCtr="0">
              <a:noAutofit/>
            </a:bodyPr>
            <a:lstStyle/>
            <a:p>
              <a:pPr marL="0" lvl="0" indent="0" algn="ctr" defTabSz="8890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000" b="1" kern="1200" dirty="0">
                  <a:latin typeface="+mn-lt"/>
                </a:rPr>
                <a:t>Fear of crime danger 12%</a:t>
              </a:r>
              <a:endParaRPr lang="en-US" sz="2000" kern="1200" dirty="0">
                <a:latin typeface="+mn-lt"/>
              </a:endParaRP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67BB27D3-AF09-EA0A-1694-4D59693C12AF}"/>
              </a:ext>
            </a:extLst>
          </p:cNvPr>
          <p:cNvSpPr txBox="1"/>
          <p:nvPr/>
        </p:nvSpPr>
        <p:spPr>
          <a:xfrm>
            <a:off x="2225158" y="5733300"/>
            <a:ext cx="387890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rgbClr val="FFFFFF"/>
                </a:solidFill>
              </a:rPr>
              <a:t>Sum of percentages is more than 100% because respondents could identify more than one barrier. (CDC, 2005)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66EAB820-30A2-774C-0B47-374A061C5448}"/>
              </a:ext>
            </a:extLst>
          </p:cNvPr>
          <p:cNvSpPr/>
          <p:nvPr/>
        </p:nvSpPr>
        <p:spPr>
          <a:xfrm>
            <a:off x="11127055" y="219847"/>
            <a:ext cx="767498" cy="779055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#1</a:t>
            </a:r>
          </a:p>
        </p:txBody>
      </p:sp>
      <p:sp>
        <p:nvSpPr>
          <p:cNvPr id="16" name="Rectangle 4">
            <a:extLst>
              <a:ext uri="{FF2B5EF4-FFF2-40B4-BE49-F238E27FC236}">
                <a16:creationId xmlns:a16="http://schemas.microsoft.com/office/drawing/2014/main" id="{B856996C-F1D6-839E-83DD-0E5B65ADB5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085" y="1470345"/>
            <a:ext cx="2995590" cy="5230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itchFamily="18" charset="2"/>
              <a:buChar char="¡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o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ts val="0"/>
              </a:spcBef>
              <a:buFont typeface="Wingdings 2" pitchFamily="18" charset="2"/>
              <a:buNone/>
            </a:pPr>
            <a:r>
              <a:rPr lang="en-US" altLang="en-US" sz="2200" kern="0" dirty="0"/>
              <a:t>	</a:t>
            </a:r>
            <a:r>
              <a:rPr lang="en-US" altLang="en-US" sz="2200" b="1" kern="0" dirty="0"/>
              <a:t>Nationally…</a:t>
            </a: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2793170" y="0"/>
            <a:ext cx="6759280" cy="1295400"/>
          </a:xfrm>
        </p:spPr>
        <p:txBody>
          <a:bodyPr/>
          <a:lstStyle/>
          <a:p>
            <a:pPr algn="ctr" eaLnBrk="1" hangingPunct="1"/>
            <a:r>
              <a:rPr lang="en-US" altLang="en-US" sz="5400" b="1" dirty="0">
                <a:latin typeface="Garamond" panose="02020404030301010803" pitchFamily="18" charset="0"/>
              </a:rPr>
              <a:t>It’s not just distance.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12061" y="1892799"/>
            <a:ext cx="5548312" cy="3917311"/>
          </a:xfrm>
        </p:spPr>
        <p:txBody>
          <a:bodyPr/>
          <a:lstStyle/>
          <a:p>
            <a:pPr eaLnBrk="1" hangingPunct="1">
              <a:spcBef>
                <a:spcPct val="0"/>
              </a:spcBef>
              <a:buFont typeface="Wingdings 2" pitchFamily="18" charset="2"/>
              <a:buNone/>
            </a:pPr>
            <a:r>
              <a:rPr lang="en-US" altLang="en-US" sz="2800" b="1" dirty="0"/>
              <a:t>Students who live within 1 mile and walk or bike: </a:t>
            </a:r>
          </a:p>
          <a:p>
            <a:pPr eaLnBrk="1" hangingPunct="1">
              <a:spcBef>
                <a:spcPct val="0"/>
              </a:spcBef>
              <a:buFont typeface="Wingdings 2" pitchFamily="18" charset="2"/>
              <a:buNone/>
            </a:pPr>
            <a:endParaRPr lang="en-US" altLang="en-US" sz="1200" b="1" dirty="0"/>
          </a:p>
          <a:p>
            <a:pPr eaLnBrk="1" hangingPunct="1">
              <a:buFont typeface="Wingdings 2" pitchFamily="18" charset="2"/>
              <a:buNone/>
            </a:pPr>
            <a:r>
              <a:rPr lang="en-US" altLang="en-US" b="1" dirty="0">
                <a:solidFill>
                  <a:schemeClr val="accent6">
                    <a:lumMod val="75000"/>
                  </a:schemeClr>
                </a:solidFill>
              </a:rPr>
              <a:t>1969: 87%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US" altLang="en-US" b="1" dirty="0">
                <a:solidFill>
                  <a:schemeClr val="accent6">
                    <a:lumMod val="75000"/>
                  </a:schemeClr>
                </a:solidFill>
              </a:rPr>
              <a:t>2001: 63%</a:t>
            </a:r>
          </a:p>
          <a:p>
            <a:pPr algn="ctr" eaLnBrk="1" hangingPunct="1">
              <a:buFont typeface="Wingdings 2" pitchFamily="18" charset="2"/>
              <a:buNone/>
            </a:pPr>
            <a:r>
              <a:rPr lang="en-US" altLang="en-US" sz="1200" b="1" dirty="0"/>
              <a:t>(CDC, 2005)</a:t>
            </a:r>
          </a:p>
          <a:p>
            <a:pPr eaLnBrk="1" hangingPunct="1">
              <a:buFont typeface="Wingdings 2" pitchFamily="18" charset="2"/>
              <a:buNone/>
            </a:pPr>
            <a:endParaRPr lang="en-US" altLang="en-US" sz="1200" b="1" dirty="0">
              <a:solidFill>
                <a:schemeClr val="accent6">
                  <a:lumMod val="75000"/>
                </a:schemeClr>
              </a:solidFill>
            </a:endParaRPr>
          </a:p>
          <a:p>
            <a:pPr eaLnBrk="1" hangingPunct="1">
              <a:buNone/>
            </a:pPr>
            <a:r>
              <a:rPr lang="en-US" altLang="en-US" b="1" dirty="0">
                <a:solidFill>
                  <a:schemeClr val="accent6">
                    <a:lumMod val="75000"/>
                  </a:schemeClr>
                </a:solidFill>
              </a:rPr>
              <a:t>2017: 40%</a:t>
            </a:r>
          </a:p>
          <a:p>
            <a:pPr algn="ctr" eaLnBrk="1" hangingPunct="1">
              <a:buFont typeface="Wingdings 2" pitchFamily="18" charset="2"/>
              <a:buNone/>
            </a:pPr>
            <a:r>
              <a:rPr lang="en-US" altLang="en-US" sz="1200" b="1" dirty="0"/>
              <a:t>(2017 NHTS)</a:t>
            </a:r>
          </a:p>
          <a:p>
            <a:pPr algn="ctr" eaLnBrk="1" hangingPunct="1">
              <a:buFont typeface="Wingdings 2" pitchFamily="18" charset="2"/>
              <a:buNone/>
            </a:pPr>
            <a:endParaRPr lang="en-US" altLang="en-US" sz="1400" b="1" dirty="0"/>
          </a:p>
        </p:txBody>
      </p:sp>
      <p:pic>
        <p:nvPicPr>
          <p:cNvPr id="15364" name="Picture 4" descr="kids waiting for pick up better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3">
            <a:lum brigh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4" r="3195"/>
          <a:stretch/>
        </p:blipFill>
        <p:spPr>
          <a:xfrm>
            <a:off x="6532116" y="1355130"/>
            <a:ext cx="5548313" cy="502662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A47B8BA3-DFB6-A01E-BF64-F07EE3012453}"/>
              </a:ext>
            </a:extLst>
          </p:cNvPr>
          <p:cNvSpPr/>
          <p:nvPr/>
        </p:nvSpPr>
        <p:spPr>
          <a:xfrm>
            <a:off x="11127055" y="219847"/>
            <a:ext cx="767498" cy="779055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#1</a:t>
            </a: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5481520" y="37874"/>
            <a:ext cx="4343400" cy="1143000"/>
          </a:xfrm>
        </p:spPr>
        <p:txBody>
          <a:bodyPr/>
          <a:lstStyle/>
          <a:p>
            <a:pPr eaLnBrk="1" hangingPunct="1"/>
            <a:r>
              <a:rPr lang="en-US" altLang="en-US" sz="5400" b="1" dirty="0">
                <a:latin typeface="Garamond" panose="02020404030301010803" pitchFamily="18" charset="0"/>
              </a:rPr>
              <a:t>Traffic danger</a:t>
            </a:r>
          </a:p>
        </p:txBody>
      </p:sp>
      <p:pic>
        <p:nvPicPr>
          <p:cNvPr id="11267" name="Picture 3" descr="PMqueue28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702" y="1266451"/>
            <a:ext cx="5254625" cy="5083175"/>
          </a:xfrm>
          <a:noFill/>
        </p:spPr>
      </p:pic>
      <p:sp>
        <p:nvSpPr>
          <p:cNvPr id="1126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270327" y="1508750"/>
            <a:ext cx="6509613" cy="4685410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en-US" altLang="en-US" sz="2800" dirty="0"/>
              <a:t>	Parents driving children to school: 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US" altLang="en-US" sz="2800" dirty="0"/>
              <a:t>	</a:t>
            </a:r>
            <a:r>
              <a:rPr lang="en-US" altLang="en-US" dirty="0">
                <a:solidFill>
                  <a:schemeClr val="accent6">
                    <a:lumMod val="75000"/>
                  </a:schemeClr>
                </a:solidFill>
              </a:rPr>
              <a:t>20%-25% 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US" altLang="en-US" sz="2800" dirty="0"/>
              <a:t>	</a:t>
            </a:r>
            <a:r>
              <a:rPr lang="en-US" altLang="en-US" sz="2400" dirty="0"/>
              <a:t>of morning traffic around schools, and 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US" altLang="en-US" sz="2800" dirty="0"/>
              <a:t>   </a:t>
            </a:r>
            <a:r>
              <a:rPr lang="en-US" altLang="en-US" dirty="0">
                <a:solidFill>
                  <a:schemeClr val="accent6">
                    <a:lumMod val="75000"/>
                  </a:schemeClr>
                </a:solidFill>
              </a:rPr>
              <a:t>10%-14% 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US" altLang="en-US" sz="2800" dirty="0"/>
              <a:t>   </a:t>
            </a:r>
            <a:r>
              <a:rPr lang="en-US" altLang="en-US" sz="2400" dirty="0"/>
              <a:t>of vehicle trips during morning rush hour are for school travel.</a:t>
            </a:r>
          </a:p>
          <a:p>
            <a:pPr eaLnBrk="1" hangingPunct="1">
              <a:buFont typeface="Wingdings 2" pitchFamily="18" charset="2"/>
              <a:buNone/>
            </a:pPr>
            <a:endParaRPr lang="en-US" altLang="en-US" sz="1200" dirty="0"/>
          </a:p>
          <a:p>
            <a:pPr eaLnBrk="1" hangingPunct="1">
              <a:buFont typeface="Wingdings 2" pitchFamily="18" charset="2"/>
              <a:buNone/>
            </a:pPr>
            <a:r>
              <a:rPr lang="en-US" altLang="en-US" sz="1800" i="1" dirty="0"/>
              <a:t>	</a:t>
            </a:r>
            <a:r>
              <a:rPr lang="en-US" altLang="en-US" sz="1200" b="1" dirty="0"/>
              <a:t>(NHTSA 2003, &amp; U.S. Department of Transportation, 2015)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26EAAE84-9F57-E35E-940A-54ACDEF5ACEB}"/>
              </a:ext>
            </a:extLst>
          </p:cNvPr>
          <p:cNvSpPr/>
          <p:nvPr/>
        </p:nvSpPr>
        <p:spPr>
          <a:xfrm>
            <a:off x="11127055" y="219847"/>
            <a:ext cx="767498" cy="779055"/>
          </a:xfrm>
          <a:prstGeom prst="ellips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#1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BA778766-4EB8-4BFC-1189-4A9B3F3AEC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447" y="81105"/>
            <a:ext cx="380149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Georgia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Georgia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Georgia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Georgia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Georgia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Georgia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Georgia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Georgia" pitchFamily="18" charset="0"/>
              </a:defRPr>
            </a:lvl9pPr>
          </a:lstStyle>
          <a:p>
            <a:pPr algn="ctr" eaLnBrk="1" hangingPunct="1"/>
            <a:r>
              <a:rPr lang="en-US" altLang="en-US" sz="3200" b="1" kern="0" dirty="0">
                <a:latin typeface="Garamond" panose="02020404030301010803" pitchFamily="18" charset="0"/>
              </a:rPr>
              <a:t>Amount of traffic &amp;</a:t>
            </a:r>
          </a:p>
          <a:p>
            <a:pPr algn="ctr" eaLnBrk="1" hangingPunct="1"/>
            <a:r>
              <a:rPr lang="en-US" altLang="en-US" sz="3200" b="1" kern="0" dirty="0">
                <a:latin typeface="Garamond" panose="02020404030301010803" pitchFamily="18" charset="0"/>
              </a:rPr>
              <a:t>Speed of traffic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4281EDF8-04C4-3B76-9349-6D9E905138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97827" y="329696"/>
            <a:ext cx="1372500" cy="707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Georgia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Georgia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Georgia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Georgia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Georgia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Georgia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Georgia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Georgia" pitchFamily="18" charset="0"/>
              </a:defRPr>
            </a:lvl9pPr>
          </a:lstStyle>
          <a:p>
            <a:pPr algn="ctr" eaLnBrk="1" hangingPunct="1"/>
            <a:r>
              <a:rPr lang="en-US" altLang="en-US" sz="6000" b="1" kern="0" dirty="0">
                <a:latin typeface="Garamond" panose="02020404030301010803" pitchFamily="18" charset="0"/>
              </a:rPr>
              <a:t>=</a:t>
            </a:r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1" name="Picture 3" descr="NHANES1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00326" y="1316039"/>
            <a:ext cx="6475413" cy="47767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253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65680" y="6070601"/>
            <a:ext cx="11291070" cy="392113"/>
          </a:xfrm>
        </p:spPr>
        <p:txBody>
          <a:bodyPr/>
          <a:lstStyle/>
          <a:p>
            <a:pPr algn="ctr" eaLnBrk="1" hangingPunct="1">
              <a:buFont typeface="Wingdings 2" pitchFamily="18" charset="2"/>
              <a:buNone/>
            </a:pPr>
            <a:r>
              <a:rPr lang="en-US" altLang="en-US" sz="1800" i="1" dirty="0"/>
              <a:t>(National Center for Health Statistics, National Health and Nutrition Examination Surveys)</a:t>
            </a:r>
          </a:p>
        </p:txBody>
      </p:sp>
      <p:sp>
        <p:nvSpPr>
          <p:cNvPr id="2" name="Rectangle 1"/>
          <p:cNvSpPr/>
          <p:nvPr/>
        </p:nvSpPr>
        <p:spPr>
          <a:xfrm>
            <a:off x="9218082" y="2660901"/>
            <a:ext cx="284687" cy="24195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9512825" y="2276850"/>
            <a:ext cx="284687" cy="2803566"/>
          </a:xfrm>
          <a:prstGeom prst="rect">
            <a:avLst/>
          </a:prstGeom>
          <a:solidFill>
            <a:srgbClr val="3A3AB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9436624" y="1971750"/>
            <a:ext cx="4370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21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087637" y="2353123"/>
            <a:ext cx="5675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18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017071" y="5195630"/>
            <a:ext cx="11114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2015-16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21130411-696C-D7B8-7CEA-2E76049EFDD7}"/>
              </a:ext>
            </a:extLst>
          </p:cNvPr>
          <p:cNvSpPr/>
          <p:nvPr/>
        </p:nvSpPr>
        <p:spPr>
          <a:xfrm>
            <a:off x="335250" y="266330"/>
            <a:ext cx="802845" cy="762740"/>
          </a:xfrm>
          <a:prstGeom prst="ellipse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#2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4EDCBE9D-E92E-51FC-EC26-D26175B568D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55500" y="126171"/>
            <a:ext cx="7181735" cy="1036935"/>
          </a:xfrm>
        </p:spPr>
        <p:txBody>
          <a:bodyPr/>
          <a:lstStyle/>
          <a:p>
            <a:pPr eaLnBrk="1" hangingPunct="1"/>
            <a:r>
              <a:rPr lang="en-US" altLang="en-US" sz="4000" b="1" dirty="0">
                <a:latin typeface="Garamond" panose="02020404030301010803" pitchFamily="18" charset="0"/>
              </a:rPr>
              <a:t>     Unintended Consequence:</a:t>
            </a:r>
            <a:br>
              <a:rPr lang="en-US" altLang="en-US" sz="4000" b="1" dirty="0">
                <a:latin typeface="Garamond" panose="02020404030301010803" pitchFamily="18" charset="0"/>
              </a:rPr>
            </a:br>
            <a:r>
              <a:rPr lang="en-US" altLang="en-US" sz="4000" b="1" dirty="0">
                <a:latin typeface="Garamond" panose="02020404030301010803" pitchFamily="18" charset="0"/>
              </a:rPr>
              <a:t>              Physical inactivity</a:t>
            </a:r>
          </a:p>
        </p:txBody>
      </p:sp>
      <p:pic>
        <p:nvPicPr>
          <p:cNvPr id="10" name="Picture 9" descr="A picture containing text, font, logo, line&#10;&#10;Description automatically generated">
            <a:extLst>
              <a:ext uri="{FF2B5EF4-FFF2-40B4-BE49-F238E27FC236}">
                <a16:creationId xmlns:a16="http://schemas.microsoft.com/office/drawing/2014/main" id="{232344ED-6795-CE3D-F9C0-B48BAE18935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6" t="8655" r="2371" b="13029"/>
          <a:stretch/>
        </p:blipFill>
        <p:spPr bwMode="auto">
          <a:xfrm>
            <a:off x="1084147" y="1342499"/>
            <a:ext cx="10254135" cy="441467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51521877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1333780" y="0"/>
            <a:ext cx="10791804" cy="1295400"/>
          </a:xfrm>
        </p:spPr>
        <p:txBody>
          <a:bodyPr/>
          <a:lstStyle/>
          <a:p>
            <a:pPr eaLnBrk="1" hangingPunct="1"/>
            <a:r>
              <a:rPr lang="en-US" altLang="en-US" dirty="0">
                <a:latin typeface="Garamond" panose="02020404030301010803" pitchFamily="18" charset="0"/>
              </a:rPr>
              <a:t>Overweight children have an increased risk of…</a:t>
            </a: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081626889"/>
              </p:ext>
            </p:extLst>
          </p:nvPr>
        </p:nvGraphicFramePr>
        <p:xfrm>
          <a:off x="2133600" y="1629792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Rectangle 4">
            <a:extLst>
              <a:ext uri="{FF2B5EF4-FFF2-40B4-BE49-F238E27FC236}">
                <a16:creationId xmlns:a16="http://schemas.microsoft.com/office/drawing/2014/main" id="{759538DD-A381-9D51-4635-FDAB27D694B4}"/>
              </a:ext>
            </a:extLst>
          </p:cNvPr>
          <p:cNvSpPr txBox="1">
            <a:spLocks noChangeArrowheads="1"/>
          </p:cNvSpPr>
          <p:nvPr/>
        </p:nvSpPr>
        <p:spPr>
          <a:xfrm>
            <a:off x="1981200" y="6155755"/>
            <a:ext cx="8229600" cy="306959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itchFamily="18" charset="2"/>
              <a:buChar char="¡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o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ctr" eaLnBrk="1" hangingPunct="1">
              <a:buFont typeface="Wingdings 2" pitchFamily="18" charset="2"/>
              <a:buNone/>
            </a:pPr>
            <a:r>
              <a:rPr lang="en-US" altLang="en-US" sz="1400" i="1" kern="0" dirty="0"/>
              <a:t>(Institute of Medicine, 2005)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7CB6198C-3B85-6A3D-D234-B7240657C155}"/>
              </a:ext>
            </a:extLst>
          </p:cNvPr>
          <p:cNvSpPr/>
          <p:nvPr/>
        </p:nvSpPr>
        <p:spPr>
          <a:xfrm>
            <a:off x="335250" y="266330"/>
            <a:ext cx="802845" cy="762740"/>
          </a:xfrm>
          <a:prstGeom prst="ellipse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#2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2639550" y="0"/>
            <a:ext cx="7801680" cy="1295400"/>
          </a:xfrm>
        </p:spPr>
        <p:txBody>
          <a:bodyPr/>
          <a:lstStyle/>
          <a:p>
            <a:pPr eaLnBrk="1" hangingPunct="1"/>
            <a:r>
              <a:rPr lang="en-US" altLang="en-US" sz="4000" b="1" dirty="0">
                <a:latin typeface="Garamond" panose="02020404030301010803" pitchFamily="18" charset="0"/>
              </a:rPr>
              <a:t>Safe Routes to School programs are part of the solution…</a:t>
            </a: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646367914"/>
              </p:ext>
            </p:extLst>
          </p:nvPr>
        </p:nvGraphicFramePr>
        <p:xfrm>
          <a:off x="680895" y="1623965"/>
          <a:ext cx="4087955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5605" name="Rectangle 13"/>
          <p:cNvSpPr>
            <a:spLocks noChangeArrowheads="1"/>
          </p:cNvSpPr>
          <p:nvPr/>
        </p:nvSpPr>
        <p:spPr bwMode="auto">
          <a:xfrm>
            <a:off x="4768850" y="5848350"/>
            <a:ext cx="1246188" cy="40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buClr>
                <a:schemeClr val="tx1"/>
              </a:buClr>
              <a:buFont typeface="Wingdings 2" pitchFamily="18" charset="2"/>
              <a:buNone/>
            </a:pPr>
            <a:r>
              <a:rPr lang="en-US" altLang="en-US" sz="1200">
                <a:solidFill>
                  <a:schemeClr val="bg1"/>
                </a:solidFill>
                <a:latin typeface="Verdana" pitchFamily="34" charset="0"/>
              </a:rPr>
              <a:t>Dallas, TX</a:t>
            </a:r>
          </a:p>
        </p:txBody>
      </p:sp>
      <p:sp>
        <p:nvSpPr>
          <p:cNvPr id="3" name="Oval 2"/>
          <p:cNvSpPr/>
          <p:nvPr/>
        </p:nvSpPr>
        <p:spPr>
          <a:xfrm>
            <a:off x="1679425" y="58832"/>
            <a:ext cx="856202" cy="837110"/>
          </a:xfrm>
          <a:prstGeom prst="ellipse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2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#3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D8B1A68-1393-D97E-0ED3-47BF4F94533A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12014"/>
          <a:stretch/>
        </p:blipFill>
        <p:spPr>
          <a:xfrm>
            <a:off x="5476488" y="1745045"/>
            <a:ext cx="6034617" cy="3982226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94F531F3-A40C-21E9-1434-3D51A29CA643}"/>
              </a:ext>
            </a:extLst>
          </p:cNvPr>
          <p:cNvGrpSpPr/>
          <p:nvPr/>
        </p:nvGrpSpPr>
        <p:grpSpPr>
          <a:xfrm>
            <a:off x="830269" y="1938344"/>
            <a:ext cx="3798880" cy="1463085"/>
            <a:chOff x="0" y="36999"/>
            <a:chExt cx="8836785" cy="1463085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856B95E5-E61F-59B1-8FC5-E1809A1FD138}"/>
                </a:ext>
              </a:extLst>
            </p:cNvPr>
            <p:cNvSpPr/>
            <p:nvPr/>
          </p:nvSpPr>
          <p:spPr>
            <a:xfrm>
              <a:off x="0" y="36999"/>
              <a:ext cx="8836785" cy="1463085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3" name="Rectangle: Rounded Corners 4">
              <a:extLst>
                <a:ext uri="{FF2B5EF4-FFF2-40B4-BE49-F238E27FC236}">
                  <a16:creationId xmlns:a16="http://schemas.microsoft.com/office/drawing/2014/main" id="{97377232-C6D7-F741-A401-3D4208787EE2}"/>
                </a:ext>
              </a:extLst>
            </p:cNvPr>
            <p:cNvSpPr txBox="1"/>
            <p:nvPr/>
          </p:nvSpPr>
          <p:spPr>
            <a:xfrm>
              <a:off x="71421" y="108421"/>
              <a:ext cx="8649124" cy="132024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1920" tIns="121920" rIns="121920" bIns="121920" numCol="1" spcCol="1270" anchor="ctr" anchorCtr="0">
              <a:noAutofit/>
            </a:bodyPr>
            <a:lstStyle/>
            <a:p>
              <a:pPr marL="0" lvl="0" indent="0" algn="ctr" defTabSz="14224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800" b="0" kern="1200" dirty="0"/>
                <a:t>Reduce congestion around schools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B242B9F-0C8E-89F6-BA63-4414EB053AE7}"/>
              </a:ext>
            </a:extLst>
          </p:cNvPr>
          <p:cNvGrpSpPr/>
          <p:nvPr/>
        </p:nvGrpSpPr>
        <p:grpSpPr>
          <a:xfrm>
            <a:off x="796110" y="4129452"/>
            <a:ext cx="4226368" cy="1922098"/>
            <a:chOff x="0" y="1592245"/>
            <a:chExt cx="8836785" cy="1463085"/>
          </a:xfrm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4593B0A5-F7FA-008B-6C97-44093F0B4B20}"/>
                </a:ext>
              </a:extLst>
            </p:cNvPr>
            <p:cNvSpPr/>
            <p:nvPr/>
          </p:nvSpPr>
          <p:spPr>
            <a:xfrm>
              <a:off x="0" y="1592245"/>
              <a:ext cx="8836785" cy="1463085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6" name="Rectangle: Rounded Corners 4">
              <a:extLst>
                <a:ext uri="{FF2B5EF4-FFF2-40B4-BE49-F238E27FC236}">
                  <a16:creationId xmlns:a16="http://schemas.microsoft.com/office/drawing/2014/main" id="{39D5FF73-8BDE-2817-E19C-ABFBA655A303}"/>
                </a:ext>
              </a:extLst>
            </p:cNvPr>
            <p:cNvSpPr txBox="1"/>
            <p:nvPr/>
          </p:nvSpPr>
          <p:spPr>
            <a:xfrm>
              <a:off x="71422" y="1663667"/>
              <a:ext cx="8693941" cy="132024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1920" tIns="121920" rIns="121920" bIns="121920" numCol="1" spcCol="1270" anchor="ctr" anchorCtr="0">
              <a:noAutofit/>
            </a:bodyPr>
            <a:lstStyle/>
            <a:p>
              <a:pPr marL="0" lvl="0" indent="0" algn="ctr" defTabSz="14224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800" b="0" kern="1200" dirty="0"/>
                <a:t>Reducing student transportation costs</a:t>
              </a:r>
            </a:p>
            <a:p>
              <a:pPr marL="0" lvl="0" indent="0" algn="ctr" defTabSz="14224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800" b="0" kern="1200" dirty="0"/>
                <a:t>(personal vehicle use and busing)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5EBF51D-8134-3CEA-345E-4418086553F7}"/>
              </a:ext>
            </a:extLst>
          </p:cNvPr>
          <p:cNvGrpSpPr/>
          <p:nvPr/>
        </p:nvGrpSpPr>
        <p:grpSpPr>
          <a:xfrm>
            <a:off x="4799553" y="1377247"/>
            <a:ext cx="2901571" cy="1463085"/>
            <a:chOff x="0" y="3147490"/>
            <a:chExt cx="8836785" cy="1463085"/>
          </a:xfrm>
        </p:grpSpPr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0AE8A961-404C-4B9D-2497-E33626180190}"/>
                </a:ext>
              </a:extLst>
            </p:cNvPr>
            <p:cNvSpPr/>
            <p:nvPr/>
          </p:nvSpPr>
          <p:spPr>
            <a:xfrm>
              <a:off x="0" y="3147490"/>
              <a:ext cx="8836785" cy="1463085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9" name="Rectangle: Rounded Corners 4">
              <a:extLst>
                <a:ext uri="{FF2B5EF4-FFF2-40B4-BE49-F238E27FC236}">
                  <a16:creationId xmlns:a16="http://schemas.microsoft.com/office/drawing/2014/main" id="{7F2DF255-C56D-E924-FB41-DB392CD74057}"/>
                </a:ext>
              </a:extLst>
            </p:cNvPr>
            <p:cNvSpPr txBox="1"/>
            <p:nvPr/>
          </p:nvSpPr>
          <p:spPr>
            <a:xfrm>
              <a:off x="71422" y="3218912"/>
              <a:ext cx="8693941" cy="132024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1920" tIns="121920" rIns="121920" bIns="121920" numCol="1" spcCol="1270" anchor="ctr" anchorCtr="0">
              <a:noAutofit/>
            </a:bodyPr>
            <a:lstStyle/>
            <a:p>
              <a:pPr marL="0" lvl="0" indent="0" algn="ctr" defTabSz="14224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800" b="0" kern="1200" dirty="0"/>
                <a:t>Improved academic performance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8FEC754-D3F8-5DD6-2FD9-6DF6FB620B9E}"/>
              </a:ext>
            </a:extLst>
          </p:cNvPr>
          <p:cNvGrpSpPr/>
          <p:nvPr/>
        </p:nvGrpSpPr>
        <p:grpSpPr>
          <a:xfrm rot="1328997">
            <a:off x="8872420" y="1206802"/>
            <a:ext cx="2901571" cy="1463085"/>
            <a:chOff x="-1" y="3147490"/>
            <a:chExt cx="8836786" cy="1463085"/>
          </a:xfrm>
        </p:grpSpPr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33E4C89B-60EE-C481-396E-8056A8757296}"/>
                </a:ext>
              </a:extLst>
            </p:cNvPr>
            <p:cNvSpPr/>
            <p:nvPr/>
          </p:nvSpPr>
          <p:spPr>
            <a:xfrm>
              <a:off x="-1" y="3147490"/>
              <a:ext cx="8836786" cy="1463085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2" name="Rectangle: Rounded Corners 4">
              <a:extLst>
                <a:ext uri="{FF2B5EF4-FFF2-40B4-BE49-F238E27FC236}">
                  <a16:creationId xmlns:a16="http://schemas.microsoft.com/office/drawing/2014/main" id="{A7D27065-8856-4D9A-65ED-434D6C37B26E}"/>
                </a:ext>
              </a:extLst>
            </p:cNvPr>
            <p:cNvSpPr txBox="1"/>
            <p:nvPr/>
          </p:nvSpPr>
          <p:spPr>
            <a:xfrm>
              <a:off x="71422" y="3218912"/>
              <a:ext cx="8693941" cy="132024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1920" tIns="121920" rIns="121920" bIns="121920" numCol="1" spcCol="1270" anchor="ctr" anchorCtr="0">
              <a:noAutofit/>
            </a:bodyPr>
            <a:lstStyle/>
            <a:p>
              <a:pPr marL="0" lvl="0" indent="0" algn="ctr" defTabSz="14224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800" b="0" kern="1200" dirty="0"/>
                <a:t>It’s FUN!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6AD0DD67-4BDA-1B1D-45A6-7B1E784FE9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4295" y="0"/>
            <a:ext cx="11710859" cy="1295400"/>
          </a:xfrm>
        </p:spPr>
        <p:txBody>
          <a:bodyPr/>
          <a:lstStyle/>
          <a:p>
            <a:pPr algn="ctr"/>
            <a:r>
              <a:rPr lang="en-US" altLang="en-US" sz="4000" dirty="0"/>
              <a:t>Elements of SRTS programs: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DE1DB04-70CD-BE4E-B3BD-E412A287CB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357" y="3594455"/>
            <a:ext cx="1774000" cy="222781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65482B8-29C4-6343-A2DF-32019522D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3670" y="3411318"/>
            <a:ext cx="1912336" cy="229602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BFA6588-78C5-BE57-48C2-8DA53CBEAA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6070" y="3594455"/>
            <a:ext cx="1918523" cy="237591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6BF0B56-DB63-F968-7DB8-BB8883AA9CE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3301" y="1709434"/>
            <a:ext cx="1919425" cy="229602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D0612EB-B297-2770-6B49-A60889AA9C2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0175" y="1690846"/>
            <a:ext cx="1912337" cy="2314609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F9E1B2AA-1BC3-3484-4611-D2D86B9A7D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3200" y="0"/>
            <a:ext cx="11379200" cy="1295400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r>
              <a:rPr lang="en-US" altLang="en-US" b="1">
                <a:latin typeface="+mj-lt"/>
                <a:ea typeface="+mj-ea"/>
                <a:cs typeface="+mj-cs"/>
              </a:rPr>
              <a:t>  2-Mile Radius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394CE52-8F2A-89C4-E9AB-38FCA335111F}"/>
              </a:ext>
            </a:extLst>
          </p:cNvPr>
          <p:cNvSpPr txBox="1"/>
          <p:nvPr/>
        </p:nvSpPr>
        <p:spPr bwMode="auto">
          <a:xfrm>
            <a:off x="609600" y="1600201"/>
            <a:ext cx="5384800" cy="452596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marL="342900" indent="-342900" eaLnBrk="0" hangingPunct="0">
              <a:spcBef>
                <a:spcPct val="20000"/>
              </a:spcBef>
              <a:buClr>
                <a:schemeClr val="tx1"/>
              </a:buClr>
              <a:buFont typeface="Wingdings 2" pitchFamily="18" charset="2"/>
              <a:buChar char="¡"/>
            </a:pPr>
            <a:r>
              <a:rPr lang="en-US" sz="2800" dirty="0">
                <a:latin typeface="+mn-lt"/>
              </a:rPr>
              <a:t>WisDOT projects apply within 2-mile buffer.</a:t>
            </a:r>
          </a:p>
          <a:p>
            <a:pPr eaLnBrk="0" hangingPunct="0">
              <a:spcBef>
                <a:spcPct val="20000"/>
              </a:spcBef>
              <a:buClr>
                <a:schemeClr val="tx1"/>
              </a:buClr>
            </a:pPr>
            <a:endParaRPr lang="en-US" sz="2800" dirty="0">
              <a:latin typeface="+mn-lt"/>
            </a:endParaRPr>
          </a:p>
          <a:p>
            <a:pPr marL="342900" indent="-342900" eaLnBrk="0" hangingPunct="0">
              <a:spcBef>
                <a:spcPct val="20000"/>
              </a:spcBef>
              <a:buClr>
                <a:schemeClr val="tx1"/>
              </a:buClr>
              <a:buFont typeface="Wingdings 2" pitchFamily="18" charset="2"/>
              <a:buChar char="¡"/>
            </a:pPr>
            <a:r>
              <a:rPr lang="en-US" sz="2800" dirty="0">
                <a:latin typeface="+mn-lt"/>
              </a:rPr>
              <a:t>State funding for busing exists beyond buffer.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CAB873A-E3F5-4E91-AE5D-4B8FA1753A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1000"/>
                    </a14:imgEffect>
                    <a14:imgEffect>
                      <a14:brightnessContrast bright="-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96000" y="1586073"/>
            <a:ext cx="5486400" cy="447141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10582139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132CFBB6-6FFF-A026-1E73-A75A71345A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3200" y="0"/>
            <a:ext cx="11379200" cy="1295400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r>
              <a:rPr lang="en-US" altLang="en-US" b="1" dirty="0">
                <a:latin typeface="+mj-lt"/>
                <a:ea typeface="+mj-ea"/>
                <a:cs typeface="+mj-cs"/>
              </a:rPr>
              <a:t>Royall SRTS Schools</a:t>
            </a:r>
          </a:p>
        </p:txBody>
      </p:sp>
      <p:sp>
        <p:nvSpPr>
          <p:cNvPr id="5" name="Text Box 3">
            <a:extLst>
              <a:ext uri="{FF2B5EF4-FFF2-40B4-BE49-F238E27FC236}">
                <a16:creationId xmlns:a16="http://schemas.microsoft.com/office/drawing/2014/main" id="{71A77CAB-0F9D-AA80-8E10-BEC76A5CFD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600201"/>
            <a:ext cx="5384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>
              <a:spcBef>
                <a:spcPct val="20000"/>
              </a:spcBef>
              <a:buClr>
                <a:schemeClr val="tx1"/>
              </a:buClr>
              <a:buFont typeface="Wingdings 2" pitchFamily="18" charset="2"/>
              <a:buChar char="¡"/>
            </a:pPr>
            <a:r>
              <a:rPr lang="en-US" altLang="en-US" sz="3200">
                <a:latin typeface="+mn-lt"/>
              </a:rPr>
              <a:t>Royall Elementary &amp; Intermediate School (PK-6)</a:t>
            </a:r>
          </a:p>
          <a:p>
            <a:pPr marL="342900" indent="-342900">
              <a:spcBef>
                <a:spcPct val="20000"/>
              </a:spcBef>
              <a:buClr>
                <a:schemeClr val="tx1"/>
              </a:buClr>
              <a:buFont typeface="Wingdings 2" pitchFamily="18" charset="2"/>
              <a:buChar char="¡"/>
            </a:pPr>
            <a:endParaRPr lang="en-US" altLang="en-US" sz="3200">
              <a:latin typeface="+mn-lt"/>
            </a:endParaRPr>
          </a:p>
          <a:p>
            <a:pPr marL="342900" indent="-342900">
              <a:spcBef>
                <a:spcPct val="20000"/>
              </a:spcBef>
              <a:buClr>
                <a:schemeClr val="tx1"/>
              </a:buClr>
              <a:buFont typeface="Wingdings 2" pitchFamily="18" charset="2"/>
              <a:buChar char="¡"/>
            </a:pPr>
            <a:r>
              <a:rPr lang="en-US" altLang="en-US" sz="3200">
                <a:latin typeface="+mn-lt"/>
              </a:rPr>
              <a:t>Royall Middle &amp; High School (7-12)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D859414-0DB7-8F3D-0E4B-862F5EA862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contrast="-29000"/>
                    </a14:imgEffect>
                  </a14:imgLayer>
                </a14:imgProps>
              </a:ext>
            </a:extLst>
          </a:blip>
          <a:srcRect l="4866" r="2036"/>
          <a:stretch>
            <a:fillRect/>
          </a:stretch>
        </p:blipFill>
        <p:spPr>
          <a:xfrm>
            <a:off x="6088795" y="1508751"/>
            <a:ext cx="5493605" cy="4617414"/>
          </a:xfrm>
          <a:prstGeom prst="rect">
            <a:avLst/>
          </a:prstGeom>
          <a:noFill/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361C72C-619A-B327-B38F-3501CB0DDD2C}"/>
              </a:ext>
            </a:extLst>
          </p:cNvPr>
          <p:cNvSpPr txBox="1"/>
          <p:nvPr/>
        </p:nvSpPr>
        <p:spPr>
          <a:xfrm>
            <a:off x="9431895" y="4666534"/>
            <a:ext cx="998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Elroy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6FC2F4D-652E-9003-3C81-22EB30674A8E}"/>
              </a:ext>
            </a:extLst>
          </p:cNvPr>
          <p:cNvSpPr txBox="1"/>
          <p:nvPr/>
        </p:nvSpPr>
        <p:spPr>
          <a:xfrm>
            <a:off x="7632200" y="3480453"/>
            <a:ext cx="998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Kendall</a:t>
            </a:r>
          </a:p>
        </p:txBody>
      </p:sp>
    </p:spTree>
    <p:extLst>
      <p:ext uri="{BB962C8B-B14F-4D97-AF65-F5344CB8AC3E}">
        <p14:creationId xmlns:p14="http://schemas.microsoft.com/office/powerpoint/2010/main" val="1903656690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>
            <a:extLst>
              <a:ext uri="{FF2B5EF4-FFF2-40B4-BE49-F238E27FC236}">
                <a16:creationId xmlns:a16="http://schemas.microsoft.com/office/drawing/2014/main" id="{E12D329E-3491-5EF7-163A-B16D21E4B5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25155" y="3274296"/>
            <a:ext cx="4762220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altLang="en-US" sz="3200" dirty="0"/>
              <a:t>Student Tally results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altLang="en-US" sz="3200" dirty="0"/>
              <a:t>Parent Survey results</a:t>
            </a:r>
          </a:p>
        </p:txBody>
      </p:sp>
      <p:sp>
        <p:nvSpPr>
          <p:cNvPr id="5" name="Text Box 3">
            <a:extLst>
              <a:ext uri="{FF2B5EF4-FFF2-40B4-BE49-F238E27FC236}">
                <a16:creationId xmlns:a16="http://schemas.microsoft.com/office/drawing/2014/main" id="{147D788B-867E-90FE-FFCE-BE85788FD0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3045" y="2161635"/>
            <a:ext cx="8874580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4400" dirty="0"/>
              <a:t>Royall SRTS Schools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316328ED-C24B-91B4-A491-923D941D4B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Survey Says…</a:t>
            </a:r>
          </a:p>
        </p:txBody>
      </p:sp>
    </p:spTree>
    <p:extLst>
      <p:ext uri="{BB962C8B-B14F-4D97-AF65-F5344CB8AC3E}">
        <p14:creationId xmlns:p14="http://schemas.microsoft.com/office/powerpoint/2010/main" val="3746455765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9F908FE7-C88B-ED2F-13BC-E663EECE30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C000"/>
                </a:solidFill>
              </a:rPr>
              <a:t>Royall PK-6</a:t>
            </a:r>
            <a:r>
              <a:rPr lang="en-US" dirty="0"/>
              <a:t> Student Tallies – May 2025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28493717"/>
              </p:ext>
            </p:extLst>
          </p:nvPr>
        </p:nvGraphicFramePr>
        <p:xfrm>
          <a:off x="2070369" y="1700775"/>
          <a:ext cx="8288586" cy="43397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200190664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34231C46-1DE0-A389-1207-E77CF14971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165792AB-0CA5-DCF5-46D0-4DAE164573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FF00"/>
                </a:solidFill>
              </a:rPr>
              <a:t>Royall 7-12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/>
              <a:t>Student Tallies – May 2025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2D33F26D-F668-990E-1E15-88CB1BB38C0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75338587"/>
              </p:ext>
            </p:extLst>
          </p:nvPr>
        </p:nvGraphicFramePr>
        <p:xfrm>
          <a:off x="1833045" y="1470345"/>
          <a:ext cx="7988240" cy="47145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029320050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9E28DAC-8DD3-C489-8CBC-930910AF8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Parent Surveys – May 2025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09266C8-3C10-D3C8-F3BF-305A1C4202D2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1524000"/>
            <a:ext cx="8864820" cy="63763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 2" pitchFamily="18" charset="2"/>
              <a:buChar char="¡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o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 2" pitchFamily="18" charset="2"/>
              <a:buNone/>
            </a:pPr>
            <a:r>
              <a:rPr lang="en-US" altLang="en-US" sz="2800" kern="0" dirty="0"/>
              <a:t>A survey of all parents occurred in May 2025.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1C8AD32-54F2-47DD-5551-6F31510C17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2490" y="2893549"/>
            <a:ext cx="6336825" cy="2803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>
              <a:spcBef>
                <a:spcPct val="20000"/>
              </a:spcBef>
              <a:buClr>
                <a:schemeClr val="tx1"/>
              </a:buClr>
              <a:buFont typeface="Wingdings 2" pitchFamily="18" charset="2"/>
              <a:buNone/>
            </a:pPr>
            <a:r>
              <a:rPr lang="en-US" altLang="en-US" sz="2800" dirty="0">
                <a:latin typeface="Verdana" pitchFamily="34" charset="0"/>
              </a:rPr>
              <a:t>How did your child get to school?</a:t>
            </a:r>
          </a:p>
          <a:p>
            <a:pPr>
              <a:spcBef>
                <a:spcPct val="20000"/>
              </a:spcBef>
              <a:buClr>
                <a:schemeClr val="tx1"/>
              </a:buClr>
              <a:buFont typeface="Wingdings 2" pitchFamily="18" charset="2"/>
              <a:buNone/>
            </a:pPr>
            <a:endParaRPr lang="en-US" altLang="en-US" sz="2800" dirty="0">
              <a:latin typeface="Verdana" pitchFamily="34" charset="0"/>
            </a:endParaRPr>
          </a:p>
          <a:p>
            <a:pPr marL="0" indent="0">
              <a:spcBef>
                <a:spcPct val="20000"/>
              </a:spcBef>
              <a:buClr>
                <a:schemeClr val="tx1"/>
              </a:buClr>
              <a:buFont typeface="Wingdings 2" pitchFamily="18" charset="2"/>
              <a:buNone/>
            </a:pPr>
            <a:r>
              <a:rPr lang="en-US" altLang="en-US" sz="2800" dirty="0">
                <a:latin typeface="Verdana" pitchFamily="34" charset="0"/>
              </a:rPr>
              <a:t>What change is needed before you allow child to walk to school?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9F3870B-38E8-8FE6-F396-484177AC45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9315" y="2276850"/>
            <a:ext cx="4992650" cy="3657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853771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1AA76C9-8159-5AC8-8B91-026FB4A9D9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Overall Parent Surveys…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23264BC2-6A16-0FBF-62F6-419908F352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465" y="1475181"/>
            <a:ext cx="5223080" cy="979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>
              <a:spcBef>
                <a:spcPts val="0"/>
              </a:spcBef>
              <a:spcAft>
                <a:spcPts val="1200"/>
              </a:spcAft>
              <a:buClr>
                <a:schemeClr val="tx1"/>
              </a:buClr>
              <a:buFont typeface="Wingdings 2" pitchFamily="18" charset="2"/>
              <a:buNone/>
            </a:pPr>
            <a:r>
              <a:rPr lang="en-US" altLang="en-US" sz="2000" b="1" dirty="0">
                <a:latin typeface="Verdana" pitchFamily="34" charset="0"/>
              </a:rPr>
              <a:t>Royall PK-6</a:t>
            </a:r>
          </a:p>
          <a:p>
            <a:pPr marL="0" indent="0">
              <a:spcBef>
                <a:spcPts val="0"/>
              </a:spcBef>
              <a:spcAft>
                <a:spcPts val="1200"/>
              </a:spcAft>
              <a:buClr>
                <a:schemeClr val="tx1"/>
              </a:buClr>
              <a:buFont typeface="Wingdings 2" pitchFamily="18" charset="2"/>
              <a:buNone/>
            </a:pPr>
            <a:r>
              <a:rPr lang="en-US" altLang="en-US" sz="2000" b="1" dirty="0">
                <a:latin typeface="Verdana" pitchFamily="34" charset="0"/>
              </a:rPr>
              <a:t>    51 Parent Surveys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90AF80B-4009-5AEE-6C67-F571EE395E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18457" y="1493542"/>
            <a:ext cx="5223080" cy="4713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>
              <a:spcBef>
                <a:spcPts val="0"/>
              </a:spcBef>
              <a:spcAft>
                <a:spcPts val="1200"/>
              </a:spcAft>
              <a:buClr>
                <a:schemeClr val="tx1"/>
              </a:buClr>
              <a:buFont typeface="Wingdings 2" pitchFamily="18" charset="2"/>
              <a:buNone/>
            </a:pPr>
            <a:r>
              <a:rPr lang="en-US" altLang="en-US" sz="2000" b="1" dirty="0">
                <a:latin typeface="Verdana" pitchFamily="34" charset="0"/>
              </a:rPr>
              <a:t>Royall 7-11</a:t>
            </a:r>
          </a:p>
          <a:p>
            <a:pPr marL="0" indent="0">
              <a:spcBef>
                <a:spcPts val="0"/>
              </a:spcBef>
              <a:spcAft>
                <a:spcPts val="1200"/>
              </a:spcAft>
              <a:buClr>
                <a:schemeClr val="tx1"/>
              </a:buClr>
              <a:buFont typeface="Wingdings 2" pitchFamily="18" charset="2"/>
              <a:buNone/>
            </a:pPr>
            <a:r>
              <a:rPr lang="en-US" altLang="en-US" sz="2000" b="1" dirty="0">
                <a:latin typeface="Verdana" pitchFamily="34" charset="0"/>
              </a:rPr>
              <a:t>     38 Parent Surveys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CC9F7B1-C5E6-B2BC-7F04-32B534D2D1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1213" y="2776115"/>
            <a:ext cx="6087706" cy="3185958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9" name="Picture 8" descr="A graph of different colored bars&#10;&#10;AI-generated content may be incorrect.">
            <a:extLst>
              <a:ext uri="{FF2B5EF4-FFF2-40B4-BE49-F238E27FC236}">
                <a16:creationId xmlns:a16="http://schemas.microsoft.com/office/drawing/2014/main" id="{79829361-8CFD-2BC2-69C0-765C0BAB03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33" y="2703003"/>
            <a:ext cx="5678745" cy="3196405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086379306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6D0DCBC-BE62-A565-D3C1-FA0CE818C4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C000"/>
                </a:solidFill>
              </a:rPr>
              <a:t>Royall PK-6 </a:t>
            </a:r>
            <a:r>
              <a:rPr lang="en-US" dirty="0"/>
              <a:t>Parent Surveys…</a:t>
            </a: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14D3F8D0-0A0A-E58C-8D69-E459CCFB63B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84533075"/>
              </p:ext>
            </p:extLst>
          </p:nvPr>
        </p:nvGraphicFramePr>
        <p:xfrm>
          <a:off x="409930" y="1496465"/>
          <a:ext cx="11610836" cy="45824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46857400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6D0DCBC-BE62-A565-D3C1-FA0CE818C4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200" y="0"/>
            <a:ext cx="11379200" cy="1295400"/>
          </a:xfrm>
        </p:spPr>
        <p:txBody>
          <a:bodyPr wrap="square" anchor="ctr">
            <a:normAutofit/>
          </a:bodyPr>
          <a:lstStyle/>
          <a:p>
            <a:r>
              <a:rPr lang="en-US" b="1" dirty="0">
                <a:solidFill>
                  <a:srgbClr val="FFC000"/>
                </a:solidFill>
              </a:rPr>
              <a:t>Royall PK-6</a:t>
            </a:r>
            <a:r>
              <a:rPr lang="en-US" dirty="0">
                <a:solidFill>
                  <a:srgbClr val="FFC000"/>
                </a:solidFill>
              </a:rPr>
              <a:t> </a:t>
            </a:r>
            <a:r>
              <a:rPr lang="en-US" dirty="0"/>
              <a:t>kids asked to walk or bike: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EB7F156-BFE1-660F-536E-583053586C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4934" y="1600201"/>
            <a:ext cx="8662131" cy="45259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75369584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0EF7B7-0FE4-8CF6-00B8-2DB55FBC2B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79A5A65-9E3A-A48C-6923-9852AD7FE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FF00"/>
                </a:solidFill>
              </a:rPr>
              <a:t>Royall 7-12 </a:t>
            </a:r>
            <a:r>
              <a:rPr lang="en-US" dirty="0"/>
              <a:t>Parent Surveys…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C0B84B57-0D6F-9957-57FE-55A72B820B9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41249172"/>
              </p:ext>
            </p:extLst>
          </p:nvPr>
        </p:nvGraphicFramePr>
        <p:xfrm>
          <a:off x="422135" y="1470345"/>
          <a:ext cx="11767713" cy="460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11859567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1DA780-02C1-BAD0-ABE5-F58A7DA5D8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BB957ED-E04B-E01C-CDFF-22B986CF9A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200" y="0"/>
            <a:ext cx="11379200" cy="1295400"/>
          </a:xfrm>
        </p:spPr>
        <p:txBody>
          <a:bodyPr wrap="square" anchor="ctr">
            <a:normAutofit/>
          </a:bodyPr>
          <a:lstStyle/>
          <a:p>
            <a:r>
              <a:rPr lang="en-US" b="1" dirty="0">
                <a:solidFill>
                  <a:srgbClr val="FFFF00"/>
                </a:solidFill>
              </a:rPr>
              <a:t>Royall 7-12</a:t>
            </a:r>
            <a:r>
              <a:rPr lang="en-US" dirty="0">
                <a:solidFill>
                  <a:srgbClr val="FFFF00"/>
                </a:solidFill>
              </a:rPr>
              <a:t> </a:t>
            </a:r>
            <a:r>
              <a:rPr lang="en-US" dirty="0"/>
              <a:t>kids asked to walk or bike: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D4A7D78-AFBF-6AFA-52FD-449E57CEB3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4934" y="1600201"/>
            <a:ext cx="8662131" cy="45259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56771833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WordArt 3"/>
          <p:cNvSpPr>
            <a:spLocks noChangeArrowheads="1" noChangeShapeType="1" noTextEdit="1"/>
          </p:cNvSpPr>
          <p:nvPr/>
        </p:nvSpPr>
        <p:spPr bwMode="auto">
          <a:xfrm>
            <a:off x="3397251" y="5954714"/>
            <a:ext cx="4200525" cy="2746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endParaRPr lang="en-US" sz="12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chemeClr val="tx2"/>
              </a:solidFill>
              <a:latin typeface="Arial"/>
              <a:cs typeface="Arial"/>
            </a:endParaRP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11DC9BF1-EA88-BB8E-47C3-ADC57B4193D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32083952"/>
              </p:ext>
            </p:extLst>
          </p:nvPr>
        </p:nvGraphicFramePr>
        <p:xfrm>
          <a:off x="1602615" y="1470345"/>
          <a:ext cx="8414940" cy="48774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B18A4381-6C6C-E58C-04ED-16CC294DBE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0"/>
            <a:ext cx="11704350" cy="1295400"/>
          </a:xfrm>
        </p:spPr>
        <p:txBody>
          <a:bodyPr/>
          <a:lstStyle/>
          <a:p>
            <a:pPr eaLnBrk="1" hangingPunct="1"/>
            <a:r>
              <a:rPr lang="en-US" sz="3200" b="1" dirty="0">
                <a:solidFill>
                  <a:srgbClr val="FFC000"/>
                </a:solidFill>
                <a:latin typeface="Garamond" panose="02020404030301010803" pitchFamily="18" charset="0"/>
              </a:rPr>
              <a:t>Royall PK-6</a:t>
            </a:r>
            <a:r>
              <a:rPr lang="en-US" altLang="en-US" sz="3200" b="1" dirty="0">
                <a:latin typeface="Garamond" panose="02020404030301010803" pitchFamily="18" charset="0"/>
              </a:rPr>
              <a:t> parent’s </a:t>
            </a:r>
            <a:r>
              <a:rPr lang="en-US" altLang="en-US" sz="3200" dirty="0">
                <a:latin typeface="Garamond" panose="02020404030301010803" pitchFamily="18" charset="0"/>
              </a:rPr>
              <a:t>most common barriers to allowing walking/bicycling to school:</a:t>
            </a:r>
          </a:p>
        </p:txBody>
      </p:sp>
    </p:spTree>
    <p:extLst>
      <p:ext uri="{BB962C8B-B14F-4D97-AF65-F5344CB8AC3E}">
        <p14:creationId xmlns:p14="http://schemas.microsoft.com/office/powerpoint/2010/main" val="284059938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84063B5-49A0-43B6-BFA0-05BCD7C615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84063B5-49A0-43B6-BFA0-05BCD7C6159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84063B5-49A0-43B6-BFA0-05BCD7C615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84063B5-49A0-43B6-BFA0-05BCD7C615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84063B5-49A0-43B6-BFA0-05BCD7C615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84063B5-49A0-43B6-BFA0-05BCD7C615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84063B5-49A0-43B6-BFA0-05BCD7C615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84063B5-49A0-43B6-BFA0-05BCD7C61597}"/>
                                            </p:graphic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84063B5-49A0-43B6-BFA0-05BCD7C61597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84063B5-49A0-43B6-BFA0-05BCD7C61597}"/>
                                            </p:graphic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84063B5-49A0-43B6-BFA0-05BCD7C61597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84063B5-49A0-43B6-BFA0-05BCD7C61597}"/>
                                            </p:graphic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84063B5-49A0-43B6-BFA0-05BCD7C61597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84063B5-49A0-43B6-BFA0-05BCD7C61597}"/>
                                            </p:graphic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84063B5-49A0-43B6-BFA0-05BCD7C61597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77EBF0D-6A1C-4451-9AC5-A842C0EFE6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77EBF0D-6A1C-4451-9AC5-A842C0EFE65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77EBF0D-6A1C-4451-9AC5-A842C0EFE6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77EBF0D-6A1C-4451-9AC5-A842C0EFE6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77EBF0D-6A1C-4451-9AC5-A842C0EFE6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77EBF0D-6A1C-4451-9AC5-A842C0EFE6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77EBF0D-6A1C-4451-9AC5-A842C0EFE6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77EBF0D-6A1C-4451-9AC5-A842C0EFE654}"/>
                                            </p:graphic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77EBF0D-6A1C-4451-9AC5-A842C0EFE654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77EBF0D-6A1C-4451-9AC5-A842C0EFE654}"/>
                                            </p:graphic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77EBF0D-6A1C-4451-9AC5-A842C0EFE654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77EBF0D-6A1C-4451-9AC5-A842C0EFE654}"/>
                                            </p:graphic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77EBF0D-6A1C-4451-9AC5-A842C0EFE654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77EBF0D-6A1C-4451-9AC5-A842C0EFE654}"/>
                                            </p:graphic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77EBF0D-6A1C-4451-9AC5-A842C0EFE654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8CA3550-D2A9-432C-AA70-365085E68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8CA3550-D2A9-432C-AA70-365085E68EA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8CA3550-D2A9-432C-AA70-365085E68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8CA3550-D2A9-432C-AA70-365085E68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8CA3550-D2A9-432C-AA70-365085E68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8CA3550-D2A9-432C-AA70-365085E68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8CA3550-D2A9-432C-AA70-365085E68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8CA3550-D2A9-432C-AA70-365085E68EA8}"/>
                                            </p:graphic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8CA3550-D2A9-432C-AA70-365085E68EA8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8CA3550-D2A9-432C-AA70-365085E68EA8}"/>
                                            </p:graphic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8CA3550-D2A9-432C-AA70-365085E68EA8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8CA3550-D2A9-432C-AA70-365085E68EA8}"/>
                                            </p:graphic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8CA3550-D2A9-432C-AA70-365085E68EA8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8CA3550-D2A9-432C-AA70-365085E68EA8}"/>
                                            </p:graphic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8CA3550-D2A9-432C-AA70-365085E68EA8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6418C59-EA49-42EF-822C-2F9A1A81B2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6418C59-EA49-42EF-822C-2F9A1A81B2F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6418C59-EA49-42EF-822C-2F9A1A81B2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6418C59-EA49-42EF-822C-2F9A1A81B2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6418C59-EA49-42EF-822C-2F9A1A81B2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6418C59-EA49-42EF-822C-2F9A1A81B2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6418C59-EA49-42EF-822C-2F9A1A81B2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6418C59-EA49-42EF-822C-2F9A1A81B2FA}"/>
                                            </p:graphic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6418C59-EA49-42EF-822C-2F9A1A81B2FA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6418C59-EA49-42EF-822C-2F9A1A81B2FA}"/>
                                            </p:graphic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6418C59-EA49-42EF-822C-2F9A1A81B2FA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6418C59-EA49-42EF-822C-2F9A1A81B2FA}"/>
                                            </p:graphic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6418C59-EA49-42EF-822C-2F9A1A81B2FA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6418C59-EA49-42EF-822C-2F9A1A81B2FA}"/>
                                            </p:graphic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6418C59-EA49-42EF-822C-2F9A1A81B2FA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408964A-C7A5-484A-8251-1036569C56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408964A-C7A5-484A-8251-1036569C56E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408964A-C7A5-484A-8251-1036569C56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408964A-C7A5-484A-8251-1036569C56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408964A-C7A5-484A-8251-1036569C56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408964A-C7A5-484A-8251-1036569C56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408964A-C7A5-484A-8251-1036569C56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408964A-C7A5-484A-8251-1036569C56E6}"/>
                                            </p:graphic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408964A-C7A5-484A-8251-1036569C56E6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408964A-C7A5-484A-8251-1036569C56E6}"/>
                                            </p:graphic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408964A-C7A5-484A-8251-1036569C56E6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408964A-C7A5-484A-8251-1036569C56E6}"/>
                                            </p:graphic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408964A-C7A5-484A-8251-1036569C56E6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408964A-C7A5-484A-8251-1036569C56E6}"/>
                                            </p:graphic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408964A-C7A5-484A-8251-1036569C56E6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B1A2F7A-0F37-482E-B9E8-0360E2ABDB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B1A2F7A-0F37-482E-B9E8-0360E2ABDBE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B1A2F7A-0F37-482E-B9E8-0360E2ABDB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B1A2F7A-0F37-482E-B9E8-0360E2ABDB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B1A2F7A-0F37-482E-B9E8-0360E2ABDB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B1A2F7A-0F37-482E-B9E8-0360E2ABDB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B1A2F7A-0F37-482E-B9E8-0360E2ABDB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B1A2F7A-0F37-482E-B9E8-0360E2ABDBE8}"/>
                                            </p:graphic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B1A2F7A-0F37-482E-B9E8-0360E2ABDBE8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B1A2F7A-0F37-482E-B9E8-0360E2ABDBE8}"/>
                                            </p:graphic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B1A2F7A-0F37-482E-B9E8-0360E2ABDBE8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B1A2F7A-0F37-482E-B9E8-0360E2ABDBE8}"/>
                                            </p:graphic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B1A2F7A-0F37-482E-B9E8-0360E2ABDBE8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B1A2F7A-0F37-482E-B9E8-0360E2ABDBE8}"/>
                                            </p:graphic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B1A2F7A-0F37-482E-B9E8-0360E2ABDBE8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/>
        </p:bldSub>
      </p:bldGraphic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529BD4EB-6DD8-AFE2-86B0-E593D83BC4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WordArt 3">
            <a:extLst>
              <a:ext uri="{FF2B5EF4-FFF2-40B4-BE49-F238E27FC236}">
                <a16:creationId xmlns:a16="http://schemas.microsoft.com/office/drawing/2014/main" id="{64834D3E-E6DD-8CFB-565A-A6FA8515A6CE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3397251" y="5954714"/>
            <a:ext cx="4200525" cy="2746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endParaRPr lang="en-US" sz="12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chemeClr val="tx2"/>
              </a:solidFill>
              <a:latin typeface="Arial"/>
              <a:cs typeface="Arial"/>
            </a:endParaRP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2BC24F45-3A02-65A0-4011-5C679A20CB0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94948652"/>
              </p:ext>
            </p:extLst>
          </p:nvPr>
        </p:nvGraphicFramePr>
        <p:xfrm>
          <a:off x="1103350" y="1470345"/>
          <a:ext cx="9447630" cy="48774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72838F02-5A36-1EF3-4BA6-44CA3B8446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0"/>
            <a:ext cx="11704350" cy="1295400"/>
          </a:xfrm>
        </p:spPr>
        <p:txBody>
          <a:bodyPr/>
          <a:lstStyle/>
          <a:p>
            <a:pPr eaLnBrk="1" hangingPunct="1"/>
            <a:r>
              <a:rPr lang="en-US" sz="3200" b="1" dirty="0">
                <a:solidFill>
                  <a:srgbClr val="FFFF00"/>
                </a:solidFill>
                <a:latin typeface="Garamond" panose="02020404030301010803" pitchFamily="18" charset="0"/>
              </a:rPr>
              <a:t>Royall 7-12</a:t>
            </a:r>
            <a:r>
              <a:rPr lang="en-US" altLang="en-US" sz="3200" b="1" dirty="0">
                <a:solidFill>
                  <a:srgbClr val="FFFF00"/>
                </a:solidFill>
                <a:latin typeface="Garamond" panose="02020404030301010803" pitchFamily="18" charset="0"/>
              </a:rPr>
              <a:t> </a:t>
            </a:r>
            <a:r>
              <a:rPr lang="en-US" altLang="en-US" sz="3200" b="1" dirty="0">
                <a:latin typeface="Garamond" panose="02020404030301010803" pitchFamily="18" charset="0"/>
              </a:rPr>
              <a:t>parent’s </a:t>
            </a:r>
            <a:r>
              <a:rPr lang="en-US" altLang="en-US" sz="3200" dirty="0">
                <a:latin typeface="Garamond" panose="02020404030301010803" pitchFamily="18" charset="0"/>
              </a:rPr>
              <a:t>most common barriers to allowing walking/bicycling to school:</a:t>
            </a:r>
          </a:p>
        </p:txBody>
      </p:sp>
    </p:spTree>
    <p:extLst>
      <p:ext uri="{BB962C8B-B14F-4D97-AF65-F5344CB8AC3E}">
        <p14:creationId xmlns:p14="http://schemas.microsoft.com/office/powerpoint/2010/main" val="227212298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84063B5-49A0-43B6-BFA0-05BCD7C615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84063B5-49A0-43B6-BFA0-05BCD7C6159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84063B5-49A0-43B6-BFA0-05BCD7C615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84063B5-49A0-43B6-BFA0-05BCD7C615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84063B5-49A0-43B6-BFA0-05BCD7C615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84063B5-49A0-43B6-BFA0-05BCD7C615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84063B5-49A0-43B6-BFA0-05BCD7C615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84063B5-49A0-43B6-BFA0-05BCD7C61597}"/>
                                            </p:graphic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84063B5-49A0-43B6-BFA0-05BCD7C61597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84063B5-49A0-43B6-BFA0-05BCD7C61597}"/>
                                            </p:graphic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84063B5-49A0-43B6-BFA0-05BCD7C61597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84063B5-49A0-43B6-BFA0-05BCD7C61597}"/>
                                            </p:graphic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84063B5-49A0-43B6-BFA0-05BCD7C61597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84063B5-49A0-43B6-BFA0-05BCD7C61597}"/>
                                            </p:graphic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84063B5-49A0-43B6-BFA0-05BCD7C61597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77EBF0D-6A1C-4451-9AC5-A842C0EFE6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77EBF0D-6A1C-4451-9AC5-A842C0EFE65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77EBF0D-6A1C-4451-9AC5-A842C0EFE6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77EBF0D-6A1C-4451-9AC5-A842C0EFE6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77EBF0D-6A1C-4451-9AC5-A842C0EFE6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77EBF0D-6A1C-4451-9AC5-A842C0EFE6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77EBF0D-6A1C-4451-9AC5-A842C0EFE6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77EBF0D-6A1C-4451-9AC5-A842C0EFE654}"/>
                                            </p:graphic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77EBF0D-6A1C-4451-9AC5-A842C0EFE654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77EBF0D-6A1C-4451-9AC5-A842C0EFE654}"/>
                                            </p:graphic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77EBF0D-6A1C-4451-9AC5-A842C0EFE654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77EBF0D-6A1C-4451-9AC5-A842C0EFE654}"/>
                                            </p:graphic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77EBF0D-6A1C-4451-9AC5-A842C0EFE654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77EBF0D-6A1C-4451-9AC5-A842C0EFE654}"/>
                                            </p:graphic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77EBF0D-6A1C-4451-9AC5-A842C0EFE654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8CA3550-D2A9-432C-AA70-365085E68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8CA3550-D2A9-432C-AA70-365085E68EA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8CA3550-D2A9-432C-AA70-365085E68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8CA3550-D2A9-432C-AA70-365085E68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8CA3550-D2A9-432C-AA70-365085E68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8CA3550-D2A9-432C-AA70-365085E68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8CA3550-D2A9-432C-AA70-365085E68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8CA3550-D2A9-432C-AA70-365085E68EA8}"/>
                                            </p:graphic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8CA3550-D2A9-432C-AA70-365085E68EA8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8CA3550-D2A9-432C-AA70-365085E68EA8}"/>
                                            </p:graphic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8CA3550-D2A9-432C-AA70-365085E68EA8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8CA3550-D2A9-432C-AA70-365085E68EA8}"/>
                                            </p:graphic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8CA3550-D2A9-432C-AA70-365085E68EA8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8CA3550-D2A9-432C-AA70-365085E68EA8}"/>
                                            </p:graphic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8CA3550-D2A9-432C-AA70-365085E68EA8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6418C59-EA49-42EF-822C-2F9A1A81B2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6418C59-EA49-42EF-822C-2F9A1A81B2F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6418C59-EA49-42EF-822C-2F9A1A81B2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6418C59-EA49-42EF-822C-2F9A1A81B2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6418C59-EA49-42EF-822C-2F9A1A81B2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6418C59-EA49-42EF-822C-2F9A1A81B2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6418C59-EA49-42EF-822C-2F9A1A81B2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6418C59-EA49-42EF-822C-2F9A1A81B2FA}"/>
                                            </p:graphic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6418C59-EA49-42EF-822C-2F9A1A81B2FA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6418C59-EA49-42EF-822C-2F9A1A81B2FA}"/>
                                            </p:graphic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6418C59-EA49-42EF-822C-2F9A1A81B2FA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6418C59-EA49-42EF-822C-2F9A1A81B2FA}"/>
                                            </p:graphic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6418C59-EA49-42EF-822C-2F9A1A81B2FA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6418C59-EA49-42EF-822C-2F9A1A81B2FA}"/>
                                            </p:graphic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6418C59-EA49-42EF-822C-2F9A1A81B2FA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408964A-C7A5-484A-8251-1036569C56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408964A-C7A5-484A-8251-1036569C56E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408964A-C7A5-484A-8251-1036569C56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408964A-C7A5-484A-8251-1036569C56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408964A-C7A5-484A-8251-1036569C56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408964A-C7A5-484A-8251-1036569C56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408964A-C7A5-484A-8251-1036569C56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408964A-C7A5-484A-8251-1036569C56E6}"/>
                                            </p:graphic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408964A-C7A5-484A-8251-1036569C56E6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408964A-C7A5-484A-8251-1036569C56E6}"/>
                                            </p:graphic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408964A-C7A5-484A-8251-1036569C56E6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408964A-C7A5-484A-8251-1036569C56E6}"/>
                                            </p:graphic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408964A-C7A5-484A-8251-1036569C56E6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408964A-C7A5-484A-8251-1036569C56E6}"/>
                                            </p:graphic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408964A-C7A5-484A-8251-1036569C56E6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B1A2F7A-0F37-482E-B9E8-0360E2ABDB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B1A2F7A-0F37-482E-B9E8-0360E2ABDBE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B1A2F7A-0F37-482E-B9E8-0360E2ABDB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B1A2F7A-0F37-482E-B9E8-0360E2ABDB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B1A2F7A-0F37-482E-B9E8-0360E2ABDB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B1A2F7A-0F37-482E-B9E8-0360E2ABDB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B1A2F7A-0F37-482E-B9E8-0360E2ABDB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B1A2F7A-0F37-482E-B9E8-0360E2ABDBE8}"/>
                                            </p:graphic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B1A2F7A-0F37-482E-B9E8-0360E2ABDBE8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B1A2F7A-0F37-482E-B9E8-0360E2ABDBE8}"/>
                                            </p:graphic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B1A2F7A-0F37-482E-B9E8-0360E2ABDBE8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B1A2F7A-0F37-482E-B9E8-0360E2ABDBE8}"/>
                                            </p:graphic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B1A2F7A-0F37-482E-B9E8-0360E2ABDBE8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B1A2F7A-0F37-482E-B9E8-0360E2ABDBE8}"/>
                                            </p:graphic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B1A2F7A-0F37-482E-B9E8-0360E2ABDBE8}"/>
                                            </p:graphic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/>
        </p:bldSub>
      </p:bldGraphic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WordArt 3"/>
          <p:cNvSpPr>
            <a:spLocks noChangeArrowheads="1" noChangeShapeType="1" noTextEdit="1"/>
          </p:cNvSpPr>
          <p:nvPr/>
        </p:nvSpPr>
        <p:spPr bwMode="auto">
          <a:xfrm>
            <a:off x="3397251" y="5954714"/>
            <a:ext cx="4200525" cy="2746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endParaRPr lang="en-US" sz="12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chemeClr val="tx2"/>
              </a:solidFill>
              <a:latin typeface="Arial"/>
              <a:cs typeface="Arial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22E3E1A-CD5E-CE30-DC3A-936EE26D1D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Royall parents…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DE70E9C-0B92-38DB-94DC-C1179D77660B}"/>
              </a:ext>
            </a:extLst>
          </p:cNvPr>
          <p:cNvSpPr/>
          <p:nvPr/>
        </p:nvSpPr>
        <p:spPr>
          <a:xfrm>
            <a:off x="1579331" y="1393535"/>
            <a:ext cx="8626937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0" cap="none" spc="0" dirty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How much does your child’s school encourage or discourage walking and biking to/from school?</a:t>
            </a:r>
          </a:p>
        </p:txBody>
      </p:sp>
      <p:pic>
        <p:nvPicPr>
          <p:cNvPr id="3" name="Picture 2" descr="A diagram of a pie chart&#10;&#10;AI-generated content may be incorrect.">
            <a:extLst>
              <a:ext uri="{FF2B5EF4-FFF2-40B4-BE49-F238E27FC236}">
                <a16:creationId xmlns:a16="http://schemas.microsoft.com/office/drawing/2014/main" id="{F6DD8EB4-5183-1C4A-1409-DAD3E43A5B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5230" y="3108473"/>
            <a:ext cx="4147245" cy="3277712"/>
          </a:xfrm>
          <a:prstGeom prst="rect">
            <a:avLst/>
          </a:prstGeom>
        </p:spPr>
      </p:pic>
      <p:pic>
        <p:nvPicPr>
          <p:cNvPr id="8" name="Picture 7" descr="A diagram of a pie chart&#10;&#10;AI-generated content may be incorrect.">
            <a:extLst>
              <a:ext uri="{FF2B5EF4-FFF2-40B4-BE49-F238E27FC236}">
                <a16:creationId xmlns:a16="http://schemas.microsoft.com/office/drawing/2014/main" id="{7BC58688-8E53-C474-6DB0-37E95EB6B5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70605" y="3108473"/>
            <a:ext cx="3700402" cy="330066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A99F775-0D57-0C4C-EBDA-417FD8BD6C32}"/>
              </a:ext>
            </a:extLst>
          </p:cNvPr>
          <p:cNvSpPr txBox="1"/>
          <p:nvPr/>
        </p:nvSpPr>
        <p:spPr>
          <a:xfrm>
            <a:off x="1401097" y="2359741"/>
            <a:ext cx="4571998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latin typeface="Arial"/>
                <a:cs typeface="Arial"/>
              </a:rPr>
              <a:t>Royall </a:t>
            </a:r>
            <a:r>
              <a:rPr lang="en-US" sz="2000">
                <a:latin typeface="Arial"/>
                <a:cs typeface="Arial"/>
              </a:rPr>
              <a:t>Elementary Grades</a:t>
            </a:r>
            <a:r>
              <a:rPr lang="en-US" sz="2000" dirty="0">
                <a:latin typeface="Arial"/>
                <a:cs typeface="Arial"/>
              </a:rPr>
              <a:t> Pk-6</a:t>
            </a:r>
            <a:endParaRPr lang="en-US" sz="200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0AC25DD-7CB2-59CC-7BC2-C73EFDAD39DA}"/>
              </a:ext>
            </a:extLst>
          </p:cNvPr>
          <p:cNvSpPr txBox="1"/>
          <p:nvPr/>
        </p:nvSpPr>
        <p:spPr>
          <a:xfrm>
            <a:off x="7066935" y="2353660"/>
            <a:ext cx="6268063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latin typeface="Arial"/>
                <a:cs typeface="Arial"/>
              </a:rPr>
              <a:t>Royall Middle &amp; High School Grades 7-12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79144243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WordArt 3"/>
          <p:cNvSpPr>
            <a:spLocks noChangeArrowheads="1" noChangeShapeType="1" noTextEdit="1"/>
          </p:cNvSpPr>
          <p:nvPr/>
        </p:nvSpPr>
        <p:spPr bwMode="auto">
          <a:xfrm>
            <a:off x="3397251" y="5954714"/>
            <a:ext cx="4200525" cy="2746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endParaRPr lang="en-US" sz="12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chemeClr val="tx2"/>
              </a:solidFill>
              <a:latin typeface="Arial"/>
              <a:cs typeface="Arial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22E3E1A-CD5E-CE30-DC3A-936EE26D1D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Royall parents…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DE70E9C-0B92-38DB-94DC-C1179D77660B}"/>
              </a:ext>
            </a:extLst>
          </p:cNvPr>
          <p:cNvSpPr/>
          <p:nvPr/>
        </p:nvSpPr>
        <p:spPr>
          <a:xfrm>
            <a:off x="203200" y="1456562"/>
            <a:ext cx="1165355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none" spc="0" dirty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How much fun </a:t>
            </a:r>
            <a:r>
              <a:rPr lang="en-US" sz="2800" b="0" cap="none" spc="0" dirty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is walking and biking to/from school for your child?</a:t>
            </a:r>
          </a:p>
        </p:txBody>
      </p:sp>
      <p:pic>
        <p:nvPicPr>
          <p:cNvPr id="2" name="Picture 1" descr="A pie chart with different colored sections&#10;&#10;AI-generated content may be incorrect.">
            <a:extLst>
              <a:ext uri="{FF2B5EF4-FFF2-40B4-BE49-F238E27FC236}">
                <a16:creationId xmlns:a16="http://schemas.microsoft.com/office/drawing/2014/main" id="{EEC2DFCC-1A46-1788-11D8-562D4AFF98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6989" y="2776115"/>
            <a:ext cx="4661543" cy="3434339"/>
          </a:xfrm>
          <a:prstGeom prst="rect">
            <a:avLst/>
          </a:prstGeom>
        </p:spPr>
      </p:pic>
      <p:pic>
        <p:nvPicPr>
          <p:cNvPr id="8" name="Picture 7" descr="A pie chart with different colored circles&#10;&#10;AI-generated content may be incorrect.">
            <a:extLst>
              <a:ext uri="{FF2B5EF4-FFF2-40B4-BE49-F238E27FC236}">
                <a16:creationId xmlns:a16="http://schemas.microsoft.com/office/drawing/2014/main" id="{B9701FB1-7692-1075-AF8A-5CDA7E3598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1087" y="2315255"/>
            <a:ext cx="5612079" cy="376691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5FF24A5-B4B5-250D-FE4B-AB49B10629FC}"/>
              </a:ext>
            </a:extLst>
          </p:cNvPr>
          <p:cNvSpPr txBox="1"/>
          <p:nvPr/>
        </p:nvSpPr>
        <p:spPr>
          <a:xfrm>
            <a:off x="1315065" y="2101644"/>
            <a:ext cx="4571998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latin typeface="Arial"/>
                <a:cs typeface="Arial"/>
              </a:rPr>
              <a:t>Royall </a:t>
            </a:r>
            <a:r>
              <a:rPr lang="en-US" sz="2000">
                <a:latin typeface="Arial"/>
                <a:cs typeface="Arial"/>
              </a:rPr>
              <a:t>Elementary Grades</a:t>
            </a:r>
            <a:r>
              <a:rPr lang="en-US" sz="2000" dirty="0">
                <a:latin typeface="Arial"/>
                <a:cs typeface="Arial"/>
              </a:rPr>
              <a:t> Pk-6</a:t>
            </a:r>
            <a:endParaRPr lang="en-US" sz="20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CAE45CF-B4D6-33B6-C18A-70A9EA9A1DEF}"/>
              </a:ext>
            </a:extLst>
          </p:cNvPr>
          <p:cNvSpPr txBox="1"/>
          <p:nvPr/>
        </p:nvSpPr>
        <p:spPr>
          <a:xfrm>
            <a:off x="6980903" y="2015611"/>
            <a:ext cx="5211096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latin typeface="Arial"/>
                <a:cs typeface="Arial"/>
              </a:rPr>
              <a:t>Royall Middle &amp; High </a:t>
            </a:r>
            <a:r>
              <a:rPr lang="en-US" sz="2000">
                <a:latin typeface="Arial"/>
                <a:cs typeface="Arial"/>
              </a:rPr>
              <a:t>School Grades</a:t>
            </a:r>
            <a:r>
              <a:rPr lang="en-US" sz="2000" dirty="0">
                <a:latin typeface="Arial"/>
                <a:cs typeface="Arial"/>
              </a:rPr>
              <a:t> 7-12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501051745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WordArt 3"/>
          <p:cNvSpPr>
            <a:spLocks noChangeArrowheads="1" noChangeShapeType="1" noTextEdit="1"/>
          </p:cNvSpPr>
          <p:nvPr/>
        </p:nvSpPr>
        <p:spPr bwMode="auto">
          <a:xfrm>
            <a:off x="3397251" y="5954714"/>
            <a:ext cx="4200525" cy="2746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endParaRPr lang="en-US" sz="12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chemeClr val="tx2"/>
              </a:solidFill>
              <a:latin typeface="Arial"/>
              <a:cs typeface="Arial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22E3E1A-CD5E-CE30-DC3A-936EE26D1D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Royall parents…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DE70E9C-0B92-38DB-94DC-C1179D77660B}"/>
              </a:ext>
            </a:extLst>
          </p:cNvPr>
          <p:cNvSpPr/>
          <p:nvPr/>
        </p:nvSpPr>
        <p:spPr>
          <a:xfrm>
            <a:off x="296845" y="1410029"/>
            <a:ext cx="1159831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none" spc="0" dirty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How</a:t>
            </a:r>
            <a:r>
              <a:rPr lang="en-US" sz="2800" b="0" cap="none" spc="0" dirty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800" b="1" cap="none" spc="0" dirty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healthy</a:t>
            </a:r>
            <a:r>
              <a:rPr lang="en-US" sz="2800" b="0" cap="none" spc="0" dirty="0">
                <a:ln w="0"/>
                <a:solidFill>
                  <a:schemeClr val="bg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is walking and biking to/from school for your child?</a:t>
            </a:r>
          </a:p>
        </p:txBody>
      </p:sp>
      <p:pic>
        <p:nvPicPr>
          <p:cNvPr id="2" name="Picture 1" descr="A pie chart with different colored circles&#10;&#10;AI-generated content may be incorrect.">
            <a:extLst>
              <a:ext uri="{FF2B5EF4-FFF2-40B4-BE49-F238E27FC236}">
                <a16:creationId xmlns:a16="http://schemas.microsoft.com/office/drawing/2014/main" id="{E400A2E3-8BE5-39DD-F5A9-15E5113ABE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636" y="2540870"/>
            <a:ext cx="5654470" cy="326338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D30E6B5-C1DA-63B6-A744-A21C0015B88D}"/>
              </a:ext>
            </a:extLst>
          </p:cNvPr>
          <p:cNvSpPr txBox="1"/>
          <p:nvPr/>
        </p:nvSpPr>
        <p:spPr>
          <a:xfrm>
            <a:off x="1315065" y="2101644"/>
            <a:ext cx="4571998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latin typeface="Arial"/>
                <a:cs typeface="Arial"/>
              </a:rPr>
              <a:t>Royall </a:t>
            </a:r>
            <a:r>
              <a:rPr lang="en-US" sz="2000">
                <a:latin typeface="Arial"/>
                <a:cs typeface="Arial"/>
              </a:rPr>
              <a:t>Elementary Grades</a:t>
            </a:r>
            <a:r>
              <a:rPr lang="en-US" sz="2000" dirty="0">
                <a:latin typeface="Arial"/>
                <a:cs typeface="Arial"/>
              </a:rPr>
              <a:t> Pk-6</a:t>
            </a:r>
            <a:endParaRPr lang="en-US" sz="2000"/>
          </a:p>
        </p:txBody>
      </p:sp>
      <p:pic>
        <p:nvPicPr>
          <p:cNvPr id="9" name="Picture 8" descr="A pie chart with different colored circles&#10;&#10;AI-generated content may be incorrect.">
            <a:extLst>
              <a:ext uri="{FF2B5EF4-FFF2-40B4-BE49-F238E27FC236}">
                <a16:creationId xmlns:a16="http://schemas.microsoft.com/office/drawing/2014/main" id="{5C95AF58-1EAE-C7D3-8747-EBCC79427A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7422" y="2539488"/>
            <a:ext cx="5467350" cy="352425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C6E03EE-57AA-6355-564E-9A53719F57BA}"/>
              </a:ext>
            </a:extLst>
          </p:cNvPr>
          <p:cNvSpPr txBox="1"/>
          <p:nvPr/>
        </p:nvSpPr>
        <p:spPr>
          <a:xfrm>
            <a:off x="6980903" y="2101643"/>
            <a:ext cx="5211096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latin typeface="Arial"/>
                <a:cs typeface="Arial"/>
              </a:rPr>
              <a:t>Royall Middle &amp; High </a:t>
            </a:r>
            <a:r>
              <a:rPr lang="en-US" sz="2000">
                <a:latin typeface="Arial"/>
                <a:cs typeface="Arial"/>
              </a:rPr>
              <a:t>School Grades</a:t>
            </a:r>
            <a:r>
              <a:rPr lang="en-US" sz="2000" dirty="0">
                <a:latin typeface="Arial"/>
                <a:cs typeface="Arial"/>
              </a:rPr>
              <a:t> 7-12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979898902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WordArt 3"/>
          <p:cNvSpPr>
            <a:spLocks noChangeArrowheads="1" noChangeShapeType="1" noTextEdit="1"/>
          </p:cNvSpPr>
          <p:nvPr/>
        </p:nvSpPr>
        <p:spPr bwMode="auto">
          <a:xfrm>
            <a:off x="3397251" y="5954714"/>
            <a:ext cx="4200525" cy="2746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endParaRPr lang="en-US" sz="12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chemeClr val="tx2"/>
              </a:solidFill>
              <a:latin typeface="Arial"/>
              <a:cs typeface="Arial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22E3E1A-CD5E-CE30-DC3A-936EE26D1D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Maps…</a:t>
            </a:r>
          </a:p>
        </p:txBody>
      </p:sp>
      <p:sp>
        <p:nvSpPr>
          <p:cNvPr id="2" name="Text Box 3">
            <a:extLst>
              <a:ext uri="{FF2B5EF4-FFF2-40B4-BE49-F238E27FC236}">
                <a16:creationId xmlns:a16="http://schemas.microsoft.com/office/drawing/2014/main" id="{A03D9B1C-CA47-9781-E424-EF04054753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83725" y="3104098"/>
            <a:ext cx="4762220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altLang="en-US" sz="3200" dirty="0"/>
              <a:t>Site Assessment map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altLang="en-US" sz="3200" dirty="0"/>
              <a:t>Transportation map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altLang="en-US" sz="3200" dirty="0"/>
              <a:t>School Routes map</a:t>
            </a:r>
          </a:p>
        </p:txBody>
      </p:sp>
      <p:sp>
        <p:nvSpPr>
          <p:cNvPr id="3" name="Text Box 3">
            <a:extLst>
              <a:ext uri="{FF2B5EF4-FFF2-40B4-BE49-F238E27FC236}">
                <a16:creationId xmlns:a16="http://schemas.microsoft.com/office/drawing/2014/main" id="{1AC09373-7024-FC36-F337-78CB4804A5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71450" y="1991437"/>
            <a:ext cx="8756339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4400" dirty="0"/>
              <a:t>Royall SRTS Schools</a:t>
            </a:r>
          </a:p>
        </p:txBody>
      </p:sp>
    </p:spTree>
    <p:extLst>
      <p:ext uri="{BB962C8B-B14F-4D97-AF65-F5344CB8AC3E}">
        <p14:creationId xmlns:p14="http://schemas.microsoft.com/office/powerpoint/2010/main" val="3274745789"/>
      </p:ext>
    </p:ext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WordArt 3"/>
          <p:cNvSpPr>
            <a:spLocks noChangeArrowheads="1" noChangeShapeType="1" noTextEdit="1"/>
          </p:cNvSpPr>
          <p:nvPr/>
        </p:nvSpPr>
        <p:spPr bwMode="auto">
          <a:xfrm>
            <a:off x="3397251" y="5954714"/>
            <a:ext cx="4200525" cy="2746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endParaRPr lang="en-US" sz="12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chemeClr val="tx2"/>
              </a:solidFill>
              <a:latin typeface="Arial"/>
              <a:cs typeface="Arial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22E3E1A-CD5E-CE30-DC3A-936EE26D1D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Site Assessment maps…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356A9DE-A076-4900-6507-667262D220B3}"/>
              </a:ext>
            </a:extLst>
          </p:cNvPr>
          <p:cNvSpPr txBox="1"/>
          <p:nvPr/>
        </p:nvSpPr>
        <p:spPr>
          <a:xfrm rot="875518">
            <a:off x="9021657" y="2040232"/>
            <a:ext cx="24963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Walk Audit notes go on this map.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79AD8CC-3C3F-F3EC-2C34-E3E47D5AB4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540" y="1408735"/>
            <a:ext cx="7450044" cy="4820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242835"/>
      </p:ext>
    </p:extLst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WordArt 3"/>
          <p:cNvSpPr>
            <a:spLocks noChangeArrowheads="1" noChangeShapeType="1" noTextEdit="1"/>
          </p:cNvSpPr>
          <p:nvPr/>
        </p:nvSpPr>
        <p:spPr bwMode="auto">
          <a:xfrm>
            <a:off x="3397251" y="5954714"/>
            <a:ext cx="4200525" cy="2746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endParaRPr lang="en-US" sz="12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chemeClr val="tx2"/>
              </a:solidFill>
              <a:latin typeface="Arial"/>
              <a:cs typeface="Arial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22E3E1A-CD5E-CE30-DC3A-936EE26D1D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Transportation maps…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3B32462-F7F2-6428-5D3D-7C0865B3FA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7830" y="1340961"/>
            <a:ext cx="7554785" cy="4888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21459"/>
      </p:ext>
    </p:extLst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WordArt 3"/>
          <p:cNvSpPr>
            <a:spLocks noChangeArrowheads="1" noChangeShapeType="1" noTextEdit="1"/>
          </p:cNvSpPr>
          <p:nvPr/>
        </p:nvSpPr>
        <p:spPr bwMode="auto">
          <a:xfrm>
            <a:off x="3397251" y="5954714"/>
            <a:ext cx="4200525" cy="2746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endParaRPr lang="en-US" sz="12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chemeClr val="tx2"/>
              </a:solidFill>
              <a:latin typeface="Arial"/>
              <a:cs typeface="Arial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22E3E1A-CD5E-CE30-DC3A-936EE26D1D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School Routes maps…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4AEECF8-3655-4411-7024-93C4ACA9BD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8689" y="1382601"/>
            <a:ext cx="7490433" cy="4846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056445"/>
      </p:ext>
    </p:extLst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Box 5">
            <a:extLst>
              <a:ext uri="{FF2B5EF4-FFF2-40B4-BE49-F238E27FC236}">
                <a16:creationId xmlns:a16="http://schemas.microsoft.com/office/drawing/2014/main" id="{986164B8-5261-2FD9-FBB1-20832EE123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680" y="0"/>
            <a:ext cx="11016720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Aft>
                <a:spcPts val="600"/>
              </a:spcAft>
            </a:pPr>
            <a:r>
              <a:rPr lang="en-US" altLang="en-US" sz="41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Is SRTS it really difficult???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831DEE6-3937-E5C7-F8C5-752F6A02EB6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465"/>
          <a:stretch/>
        </p:blipFill>
        <p:spPr>
          <a:xfrm>
            <a:off x="834515" y="1420767"/>
            <a:ext cx="10320254" cy="4694224"/>
          </a:xfrm>
          <a:prstGeom prst="rect">
            <a:avLst/>
          </a:prstGeom>
          <a:noFill/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AD649A6-7EFF-A29C-0C37-8F17C06F9C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9724" y="5412661"/>
            <a:ext cx="10320254" cy="98489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4E1652D-9A34-1D3E-DB06-608351BDD9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9724" y="1585560"/>
            <a:ext cx="10437541" cy="2386361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006A5398-4B2B-D127-3599-2EF3A213682A}"/>
              </a:ext>
            </a:extLst>
          </p:cNvPr>
          <p:cNvGrpSpPr/>
          <p:nvPr/>
        </p:nvGrpSpPr>
        <p:grpSpPr>
          <a:xfrm>
            <a:off x="902679" y="1603168"/>
            <a:ext cx="10268414" cy="3746810"/>
            <a:chOff x="923835" y="1555595"/>
            <a:chExt cx="10268414" cy="3746810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EBD9D91F-EB16-1B97-CE7E-62CA5C6F11D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23835" y="1555595"/>
              <a:ext cx="9456234" cy="3746810"/>
            </a:xfrm>
            <a:prstGeom prst="rect">
              <a:avLst/>
            </a:prstGeom>
          </p:spPr>
        </p:pic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E820025D-3726-50B6-D8EF-CFE3C1AB25C6}"/>
                </a:ext>
              </a:extLst>
            </p:cNvPr>
            <p:cNvSpPr/>
            <p:nvPr/>
          </p:nvSpPr>
          <p:spPr>
            <a:xfrm>
              <a:off x="10295053" y="1931205"/>
              <a:ext cx="897196" cy="33712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68210621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203199" y="0"/>
            <a:ext cx="11845575" cy="1295400"/>
          </a:xfrm>
        </p:spPr>
        <p:txBody>
          <a:bodyPr/>
          <a:lstStyle/>
          <a:p>
            <a:pPr algn="ctr" eaLnBrk="1" hangingPunct="1"/>
            <a:r>
              <a:rPr lang="en-US" altLang="en-US" sz="4000" b="1" dirty="0">
                <a:latin typeface="Garamond" panose="02020404030301010803" pitchFamily="18" charset="0"/>
              </a:rPr>
              <a:t>North Central WI Regional Planning Commission</a:t>
            </a:r>
          </a:p>
        </p:txBody>
      </p:sp>
      <p:sp>
        <p:nvSpPr>
          <p:cNvPr id="37891" name="Text Box 5"/>
          <p:cNvSpPr txBox="1">
            <a:spLocks noChangeArrowheads="1"/>
          </p:cNvSpPr>
          <p:nvPr/>
        </p:nvSpPr>
        <p:spPr bwMode="auto">
          <a:xfrm>
            <a:off x="2439106" y="5433285"/>
            <a:ext cx="737375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ncwrpc.org/elroy-royall-srts-2027/</a:t>
            </a:r>
          </a:p>
        </p:txBody>
      </p:sp>
      <p:pic>
        <p:nvPicPr>
          <p:cNvPr id="37892" name="Picture 4" descr="N:\Fred\XRegion\NEWSLETTER\LOGO-new-sm.t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6612" y="1771997"/>
            <a:ext cx="1643373" cy="2000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3" name="Text Box 3"/>
          <p:cNvSpPr txBox="1">
            <a:spLocks noChangeArrowheads="1"/>
          </p:cNvSpPr>
          <p:nvPr/>
        </p:nvSpPr>
        <p:spPr bwMode="auto">
          <a:xfrm>
            <a:off x="7265708" y="4064749"/>
            <a:ext cx="428518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lvl="1" eaLnBrk="1" hangingPunct="1">
              <a:spcBef>
                <a:spcPct val="50000"/>
              </a:spcBef>
            </a:pPr>
            <a:r>
              <a:rPr lang="en-US" altLang="en-U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Fred Heider, AICP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6A78556-6E8B-BD4F-EB55-591F291E36E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485" t="21440" r="24485" b="34320"/>
          <a:stretch/>
        </p:blipFill>
        <p:spPr>
          <a:xfrm>
            <a:off x="624470" y="1766922"/>
            <a:ext cx="6221611" cy="3033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195829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1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Georgi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SRTS National Course.final</Template>
  <TotalTime>22136</TotalTime>
  <Words>2489</Words>
  <Application>Microsoft Office PowerPoint</Application>
  <PresentationFormat>Widescreen</PresentationFormat>
  <Paragraphs>347</Paragraphs>
  <Slides>36</Slides>
  <Notes>36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4" baseType="lpstr">
      <vt:lpstr>Arial</vt:lpstr>
      <vt:lpstr>Garamond</vt:lpstr>
      <vt:lpstr>Georgia</vt:lpstr>
      <vt:lpstr>Tahoma</vt:lpstr>
      <vt:lpstr>Verdana</vt:lpstr>
      <vt:lpstr>Wingdings</vt:lpstr>
      <vt:lpstr>Wingdings 2</vt:lpstr>
      <vt:lpstr>1_Default Design</vt:lpstr>
      <vt:lpstr>Elroy &amp; Royall Safe Routes to School (SRTS)</vt:lpstr>
      <vt:lpstr>Today’s Agenda</vt:lpstr>
      <vt:lpstr>SRTS Planning Timeline</vt:lpstr>
      <vt:lpstr>What is Safe Routes to School?</vt:lpstr>
      <vt:lpstr>Why Safe Routes to School?</vt:lpstr>
      <vt:lpstr>       Fewer kids are biking and walking.        More parents are driving.</vt:lpstr>
      <vt:lpstr>What caused the shift?</vt:lpstr>
      <vt:lpstr>Most common barriers to walking and bicycling to school:</vt:lpstr>
      <vt:lpstr>It’s not just distance.</vt:lpstr>
      <vt:lpstr>Traffic danger</vt:lpstr>
      <vt:lpstr>     Unintended Consequence:               Physical inactivity</vt:lpstr>
      <vt:lpstr>Overweight children have an increased risk of…</vt:lpstr>
      <vt:lpstr>Safe Routes to School programs are part of the solution…</vt:lpstr>
      <vt:lpstr>Elements of SRTS programs:</vt:lpstr>
      <vt:lpstr>  2-Mile Radius</vt:lpstr>
      <vt:lpstr>Royall SRTS Schools</vt:lpstr>
      <vt:lpstr>Survey Says…</vt:lpstr>
      <vt:lpstr>Royall PK-6 Student Tallies – May 2025</vt:lpstr>
      <vt:lpstr>Royall 7-12 Student Tallies – May 2025</vt:lpstr>
      <vt:lpstr>Parent Surveys – May 2025</vt:lpstr>
      <vt:lpstr>Overall Parent Surveys…</vt:lpstr>
      <vt:lpstr>Royall PK-6 Parent Surveys…</vt:lpstr>
      <vt:lpstr>Royall PK-6 kids asked to walk or bike:</vt:lpstr>
      <vt:lpstr>Royall 7-12 Parent Surveys…</vt:lpstr>
      <vt:lpstr>Royall 7-12 kids asked to walk or bike:</vt:lpstr>
      <vt:lpstr>Royall PK-6 parent’s most common barriers to allowing walking/bicycling to school:</vt:lpstr>
      <vt:lpstr>Royall 7-12 parent’s most common barriers to allowing walking/bicycling to school:</vt:lpstr>
      <vt:lpstr>Royall parents…</vt:lpstr>
      <vt:lpstr>Royall parents…</vt:lpstr>
      <vt:lpstr>Royall parents…</vt:lpstr>
      <vt:lpstr>Maps…</vt:lpstr>
      <vt:lpstr>Site Assessment maps…</vt:lpstr>
      <vt:lpstr>Transportation maps…</vt:lpstr>
      <vt:lpstr>School Routes maps…</vt:lpstr>
      <vt:lpstr>PowerPoint Presentation</vt:lpstr>
      <vt:lpstr>North Central WI Regional Planning Commission</vt:lpstr>
    </vt:vector>
  </TitlesOfParts>
  <Company>UNC HSRC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Education &amp; Encouragement Programs</dc:title>
  <dc:creator>npullen</dc:creator>
  <cp:lastModifiedBy>Fred Heider</cp:lastModifiedBy>
  <cp:revision>1215</cp:revision>
  <cp:lastPrinted>2019-10-24T15:52:33Z</cp:lastPrinted>
  <dcterms:created xsi:type="dcterms:W3CDTF">2004-05-19T15:49:12Z</dcterms:created>
  <dcterms:modified xsi:type="dcterms:W3CDTF">2026-10-19T19:02:34Z</dcterms:modified>
</cp:coreProperties>
</file>